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6"/>
  </p:notesMasterIdLst>
  <p:sldIdLst>
    <p:sldId id="256" r:id="rId2"/>
    <p:sldId id="261" r:id="rId3"/>
    <p:sldId id="263" r:id="rId4"/>
    <p:sldId id="264" r:id="rId5"/>
    <p:sldId id="270" r:id="rId6"/>
    <p:sldId id="272" r:id="rId7"/>
    <p:sldId id="278" r:id="rId8"/>
    <p:sldId id="279" r:id="rId9"/>
    <p:sldId id="277" r:id="rId10"/>
    <p:sldId id="271" r:id="rId11"/>
    <p:sldId id="275" r:id="rId12"/>
    <p:sldId id="276" r:id="rId13"/>
    <p:sldId id="273" r:id="rId14"/>
    <p:sldId id="274" r:id="rId15"/>
    <p:sldId id="280" r:id="rId16"/>
    <p:sldId id="281" r:id="rId17"/>
    <p:sldId id="283" r:id="rId18"/>
    <p:sldId id="290" r:id="rId19"/>
    <p:sldId id="284" r:id="rId20"/>
    <p:sldId id="293" r:id="rId21"/>
    <p:sldId id="295" r:id="rId22"/>
    <p:sldId id="292" r:id="rId23"/>
    <p:sldId id="294" r:id="rId24"/>
    <p:sldId id="291" r:id="rId25"/>
    <p:sldId id="288" r:id="rId26"/>
    <p:sldId id="285" r:id="rId27"/>
    <p:sldId id="289" r:id="rId28"/>
    <p:sldId id="286" r:id="rId29"/>
    <p:sldId id="296" r:id="rId30"/>
    <p:sldId id="287" r:id="rId31"/>
    <p:sldId id="282" r:id="rId32"/>
    <p:sldId id="265" r:id="rId33"/>
    <p:sldId id="384" r:id="rId34"/>
    <p:sldId id="341" r:id="rId35"/>
    <p:sldId id="342" r:id="rId36"/>
    <p:sldId id="266" r:id="rId37"/>
    <p:sldId id="385" r:id="rId38"/>
    <p:sldId id="386" r:id="rId39"/>
    <p:sldId id="387" r:id="rId40"/>
    <p:sldId id="389" r:id="rId41"/>
    <p:sldId id="390" r:id="rId42"/>
    <p:sldId id="388" r:id="rId43"/>
    <p:sldId id="404" r:id="rId44"/>
    <p:sldId id="343" r:id="rId45"/>
    <p:sldId id="405" r:id="rId46"/>
    <p:sldId id="406" r:id="rId47"/>
    <p:sldId id="407" r:id="rId48"/>
    <p:sldId id="409" r:id="rId49"/>
    <p:sldId id="408" r:id="rId50"/>
    <p:sldId id="434" r:id="rId51"/>
    <p:sldId id="441" r:id="rId52"/>
    <p:sldId id="442" r:id="rId53"/>
    <p:sldId id="443" r:id="rId54"/>
    <p:sldId id="363" r:id="rId55"/>
    <p:sldId id="432" r:id="rId56"/>
    <p:sldId id="410" r:id="rId57"/>
    <p:sldId id="429" r:id="rId58"/>
    <p:sldId id="430" r:id="rId59"/>
    <p:sldId id="439" r:id="rId60"/>
    <p:sldId id="431" r:id="rId61"/>
    <p:sldId id="435" r:id="rId62"/>
    <p:sldId id="440" r:id="rId63"/>
    <p:sldId id="436" r:id="rId64"/>
    <p:sldId id="433" r:id="rId65"/>
    <p:sldId id="437" r:id="rId66"/>
    <p:sldId id="364" r:id="rId67"/>
    <p:sldId id="444" r:id="rId68"/>
    <p:sldId id="448" r:id="rId69"/>
    <p:sldId id="450" r:id="rId70"/>
    <p:sldId id="452" r:id="rId71"/>
    <p:sldId id="453" r:id="rId72"/>
    <p:sldId id="451" r:id="rId73"/>
    <p:sldId id="455" r:id="rId74"/>
    <p:sldId id="457" r:id="rId75"/>
    <p:sldId id="445" r:id="rId76"/>
    <p:sldId id="449" r:id="rId77"/>
    <p:sldId id="456" r:id="rId78"/>
    <p:sldId id="446" r:id="rId79"/>
    <p:sldId id="447" r:id="rId80"/>
    <p:sldId id="365" r:id="rId81"/>
    <p:sldId id="461" r:id="rId82"/>
    <p:sldId id="462" r:id="rId83"/>
    <p:sldId id="463" r:id="rId84"/>
    <p:sldId id="464" r:id="rId85"/>
    <p:sldId id="465" r:id="rId86"/>
    <p:sldId id="466" r:id="rId87"/>
    <p:sldId id="467" r:id="rId88"/>
    <p:sldId id="460" r:id="rId89"/>
    <p:sldId id="362" r:id="rId90"/>
    <p:sldId id="458" r:id="rId91"/>
    <p:sldId id="267" r:id="rId92"/>
    <p:sldId id="468" r:id="rId93"/>
    <p:sldId id="269" r:id="rId94"/>
    <p:sldId id="268" r:id="rId9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FF00"/>
    <a:srgbClr val="F57E1B"/>
    <a:srgbClr val="00CC00"/>
    <a:srgbClr val="ECECEC"/>
    <a:srgbClr val="E1E9E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4" autoAdjust="0"/>
  </p:normalViewPr>
  <p:slideViewPr>
    <p:cSldViewPr>
      <p:cViewPr varScale="1">
        <p:scale>
          <a:sx n="73" d="100"/>
          <a:sy n="73" d="100"/>
        </p:scale>
        <p:origin x="-12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B5CC4-9D99-4DE6-916E-C7FEB79D7110}" type="datetimeFigureOut">
              <a:rPr lang="pt-BR" smtClean="0"/>
              <a:t>22/11/2014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CE8E2-9C68-43D9-8199-84EFD8355532}" type="slidenum">
              <a:rPr lang="pt-BR" smtClean="0"/>
              <a:t>‹nº›</a:t>
            </a:fld>
            <a:endParaRPr lang="pt-BR"/>
          </a:p>
        </p:txBody>
      </p:sp>
    </p:spTree>
    <p:extLst>
      <p:ext uri="{BB962C8B-B14F-4D97-AF65-F5344CB8AC3E}">
        <p14:creationId xmlns:p14="http://schemas.microsoft.com/office/powerpoint/2010/main" val="5089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35</a:t>
            </a:fld>
            <a:endParaRPr lang="pt-BR"/>
          </a:p>
        </p:txBody>
      </p:sp>
    </p:spTree>
    <p:extLst>
      <p:ext uri="{BB962C8B-B14F-4D97-AF65-F5344CB8AC3E}">
        <p14:creationId xmlns:p14="http://schemas.microsoft.com/office/powerpoint/2010/main" val="309591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42</a:t>
            </a:fld>
            <a:endParaRPr lang="pt-BR"/>
          </a:p>
        </p:txBody>
      </p:sp>
    </p:spTree>
    <p:extLst>
      <p:ext uri="{BB962C8B-B14F-4D97-AF65-F5344CB8AC3E}">
        <p14:creationId xmlns:p14="http://schemas.microsoft.com/office/powerpoint/2010/main" val="294357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43</a:t>
            </a:fld>
            <a:endParaRPr lang="pt-BR"/>
          </a:p>
        </p:txBody>
      </p:sp>
    </p:spTree>
    <p:extLst>
      <p:ext uri="{BB962C8B-B14F-4D97-AF65-F5344CB8AC3E}">
        <p14:creationId xmlns:p14="http://schemas.microsoft.com/office/powerpoint/2010/main" val="360419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45</a:t>
            </a:fld>
            <a:endParaRPr lang="pt-BR"/>
          </a:p>
        </p:txBody>
      </p:sp>
    </p:spTree>
    <p:extLst>
      <p:ext uri="{BB962C8B-B14F-4D97-AF65-F5344CB8AC3E}">
        <p14:creationId xmlns:p14="http://schemas.microsoft.com/office/powerpoint/2010/main" val="127792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46</a:t>
            </a:fld>
            <a:endParaRPr lang="pt-BR"/>
          </a:p>
        </p:txBody>
      </p:sp>
    </p:spTree>
    <p:extLst>
      <p:ext uri="{BB962C8B-B14F-4D97-AF65-F5344CB8AC3E}">
        <p14:creationId xmlns:p14="http://schemas.microsoft.com/office/powerpoint/2010/main" val="127792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47</a:t>
            </a:fld>
            <a:endParaRPr lang="pt-BR"/>
          </a:p>
        </p:txBody>
      </p:sp>
    </p:spTree>
    <p:extLst>
      <p:ext uri="{BB962C8B-B14F-4D97-AF65-F5344CB8AC3E}">
        <p14:creationId xmlns:p14="http://schemas.microsoft.com/office/powerpoint/2010/main" val="127792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48</a:t>
            </a:fld>
            <a:endParaRPr lang="pt-BR"/>
          </a:p>
        </p:txBody>
      </p:sp>
    </p:spTree>
    <p:extLst>
      <p:ext uri="{BB962C8B-B14F-4D97-AF65-F5344CB8AC3E}">
        <p14:creationId xmlns:p14="http://schemas.microsoft.com/office/powerpoint/2010/main" val="127792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49</a:t>
            </a:fld>
            <a:endParaRPr lang="pt-BR"/>
          </a:p>
        </p:txBody>
      </p:sp>
    </p:spTree>
    <p:extLst>
      <p:ext uri="{BB962C8B-B14F-4D97-AF65-F5344CB8AC3E}">
        <p14:creationId xmlns:p14="http://schemas.microsoft.com/office/powerpoint/2010/main" val="266577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pt-BR" sz="2400" dirty="0" smtClean="0"/>
          </a:p>
        </p:txBody>
      </p:sp>
      <p:sp>
        <p:nvSpPr>
          <p:cNvPr id="4" name="Espaço Reservado para Número de Slide 3"/>
          <p:cNvSpPr>
            <a:spLocks noGrp="1"/>
          </p:cNvSpPr>
          <p:nvPr>
            <p:ph type="sldNum" sz="quarter" idx="10"/>
          </p:nvPr>
        </p:nvSpPr>
        <p:spPr/>
        <p:txBody>
          <a:bodyPr/>
          <a:lstStyle/>
          <a:p>
            <a:fld id="{CB567C3A-3F67-478F-B5BE-7A480EA3D947}" type="slidenum">
              <a:rPr lang="pt-BR" smtClean="0"/>
              <a:t>77</a:t>
            </a:fld>
            <a:endParaRPr lang="pt-BR"/>
          </a:p>
        </p:txBody>
      </p:sp>
    </p:spTree>
    <p:extLst>
      <p:ext uri="{BB962C8B-B14F-4D97-AF65-F5344CB8AC3E}">
        <p14:creationId xmlns:p14="http://schemas.microsoft.com/office/powerpoint/2010/main" val="145544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627441-9081-4847-B9F4-EB4A1AE1D3A9}" type="datetimeFigureOut">
              <a:rPr lang="pt-BR" smtClean="0"/>
              <a:t>22/11/2014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A01DD7-DE20-4201-972B-ADC6E8BE646E}" type="slidenum">
              <a:rPr lang="pt-BR" smtClean="0"/>
              <a:t>‹nº›</a:t>
            </a:fld>
            <a:endParaRPr lang="pt-BR"/>
          </a:p>
        </p:txBody>
      </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8627441-9081-4847-B9F4-EB4A1AE1D3A9}" type="datetimeFigureOut">
              <a:rPr lang="pt-BR" smtClean="0"/>
              <a:t>22/11/2014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A01DD7-DE20-4201-972B-ADC6E8BE646E}" type="slidenum">
              <a:rPr lang="pt-BR" smtClean="0"/>
              <a:t>‹nº›</a:t>
            </a:fld>
            <a:endParaRPr lang="pt-BR"/>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8627441-9081-4847-B9F4-EB4A1AE1D3A9}" type="datetimeFigureOut">
              <a:rPr lang="pt-BR" smtClean="0"/>
              <a:t>22/11/2014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A01DD7-DE20-4201-972B-ADC6E8BE646E}" type="slidenum">
              <a:rPr lang="pt-BR" smtClean="0"/>
              <a:t>‹nº›</a:t>
            </a:fld>
            <a:endParaRPr lang="pt-BR"/>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lgn="ctr">
              <a:defRPr sz="4400">
                <a:solidFill>
                  <a:schemeClr val="tx1"/>
                </a:solidFill>
                <a:effectLst>
                  <a:outerShdw blurRad="38100" dist="38100" dir="2700000" algn="tl">
                    <a:srgbClr val="000000">
                      <a:alpha val="43137"/>
                    </a:srgbClr>
                  </a:outerShdw>
                </a:effectLst>
                <a:latin typeface="Calibri" pitchFamily="34" charset="0"/>
              </a:defRPr>
            </a:lvl1pPr>
          </a:lstStyle>
          <a:p>
            <a:r>
              <a:rPr lang="pt-BR" dirty="0" smtClean="0"/>
              <a:t>Clique para editar o título mestre</a:t>
            </a:r>
            <a:endParaRPr lang="en-US" dirty="0"/>
          </a:p>
        </p:txBody>
      </p:sp>
      <p:sp>
        <p:nvSpPr>
          <p:cNvPr id="3" name="Content Placeholder 2"/>
          <p:cNvSpPr>
            <a:spLocks noGrp="1"/>
          </p:cNvSpPr>
          <p:nvPr>
            <p:ph idx="1"/>
          </p:nvPr>
        </p:nvSpPr>
        <p:spPr>
          <a:xfrm>
            <a:off x="457200" y="1412776"/>
            <a:ext cx="8229600" cy="4525963"/>
          </a:xfrm>
        </p:spPr>
        <p:txBody>
          <a:bodyPr anchor="ctr">
            <a:normAutofit/>
          </a:bodyPr>
          <a:lstStyle>
            <a:lvl1pPr marL="274320" indent="-274320">
              <a:buClr>
                <a:srgbClr val="0099CC"/>
              </a:buClr>
              <a:buFont typeface="Wingdings" pitchFamily="2" charset="2"/>
              <a:buChar char="§"/>
              <a:defRPr sz="3200">
                <a:solidFill>
                  <a:schemeClr val="tx1"/>
                </a:solidFill>
                <a:effectLst>
                  <a:outerShdw blurRad="38100" dist="38100" dir="2700000" algn="tl">
                    <a:srgbClr val="000000">
                      <a:alpha val="43137"/>
                    </a:srgbClr>
                  </a:outerShdw>
                </a:effectLst>
                <a:latin typeface="Calibri" pitchFamily="34" charset="0"/>
              </a:defRPr>
            </a:lvl1pPr>
            <a:lvl2pPr marL="712788" indent="-347663">
              <a:buClr>
                <a:srgbClr val="0099CC"/>
              </a:buClr>
              <a:buFont typeface="Wingdings" pitchFamily="2" charset="2"/>
              <a:buChar char="§"/>
              <a:defRPr sz="3200">
                <a:solidFill>
                  <a:schemeClr val="tx1"/>
                </a:solidFill>
                <a:effectLst>
                  <a:outerShdw blurRad="38100" dist="38100" dir="2700000" algn="tl">
                    <a:srgbClr val="000000">
                      <a:alpha val="43137"/>
                    </a:srgbClr>
                  </a:outerShdw>
                </a:effectLst>
                <a:latin typeface="Calibri" pitchFamily="34" charset="0"/>
              </a:defRPr>
            </a:lvl2pPr>
            <a:lvl3pPr marL="981075" indent="-295275">
              <a:buClr>
                <a:srgbClr val="0099CC"/>
              </a:buClr>
              <a:buFont typeface="Wingdings" pitchFamily="2" charset="2"/>
              <a:buChar char="§"/>
              <a:tabLst>
                <a:tab pos="1076325" algn="l"/>
              </a:tabLst>
              <a:defRPr sz="3200">
                <a:solidFill>
                  <a:schemeClr val="tx1"/>
                </a:solidFill>
                <a:effectLst>
                  <a:outerShdw blurRad="38100" dist="38100" dir="2700000" algn="tl">
                    <a:srgbClr val="000000">
                      <a:alpha val="43137"/>
                    </a:srgbClr>
                  </a:outerShdw>
                </a:effectLst>
                <a:latin typeface="Calibri" pitchFamily="34" charset="0"/>
              </a:defRPr>
            </a:lvl3pPr>
            <a:lvl4pPr marL="1188720" indent="-228600">
              <a:buClr>
                <a:srgbClr val="0099CC"/>
              </a:buClr>
              <a:buFont typeface="Wingdings" pitchFamily="2" charset="2"/>
              <a:buChar char="§"/>
              <a:defRPr sz="3200">
                <a:solidFill>
                  <a:schemeClr val="tx1"/>
                </a:solidFill>
                <a:effectLst>
                  <a:outerShdw blurRad="38100" dist="38100" dir="2700000" algn="tl">
                    <a:srgbClr val="000000">
                      <a:alpha val="43137"/>
                    </a:srgbClr>
                  </a:outerShdw>
                </a:effectLst>
                <a:latin typeface="Calibri" pitchFamily="34" charset="0"/>
              </a:defRPr>
            </a:lvl4pPr>
            <a:lvl5pPr marL="1463040" indent="-228600">
              <a:buClr>
                <a:srgbClr val="0099CC"/>
              </a:buClr>
              <a:buFont typeface="Wingdings" pitchFamily="2" charset="2"/>
              <a:buChar char="§"/>
              <a:defRPr sz="3200">
                <a:solidFill>
                  <a:schemeClr val="tx1"/>
                </a:solidFill>
                <a:effectLst>
                  <a:outerShdw blurRad="38100" dist="38100" dir="2700000" algn="tl">
                    <a:srgbClr val="000000">
                      <a:alpha val="43137"/>
                    </a:srgbClr>
                  </a:outerShdw>
                </a:effectLst>
                <a:latin typeface="Calibri" pitchFamily="34" charset="0"/>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10"/>
          </p:nvPr>
        </p:nvSpPr>
        <p:spPr/>
        <p:txBody>
          <a:bodyPr/>
          <a:lstStyle/>
          <a:p>
            <a:fld id="{0EAB0777-4C60-462E-A92C-CDAFD498799C}"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‹nº›</a:t>
            </a:fld>
            <a:endParaRPr lang="en-US"/>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033"/>
          <a:stretch/>
        </p:blipFill>
        <p:spPr bwMode="auto">
          <a:xfrm>
            <a:off x="24829" y="6197600"/>
            <a:ext cx="9083675" cy="68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5" name="Title 94"/>
          <p:cNvSpPr>
            <a:spLocks noGrp="1"/>
          </p:cNvSpPr>
          <p:nvPr>
            <p:ph type="title"/>
          </p:nvPr>
        </p:nvSpPr>
        <p:spPr>
          <a:xfrm>
            <a:off x="457200" y="4463568"/>
            <a:ext cx="8305800" cy="1143000"/>
          </a:xfrm>
        </p:spPr>
        <p:txBody>
          <a:bodyPr/>
          <a:lstStyle/>
          <a:p>
            <a:r>
              <a:rPr lang="pt-BR" smtClean="0"/>
              <a:t>Clique para editar o título mestre</a:t>
            </a:r>
            <a:endParaRPr lang="en-US"/>
          </a:p>
        </p:txBody>
      </p:sp>
      <p:sp>
        <p:nvSpPr>
          <p:cNvPr id="2" name="Date Placeholder 1"/>
          <p:cNvSpPr>
            <a:spLocks noGrp="1"/>
          </p:cNvSpPr>
          <p:nvPr>
            <p:ph type="dt" sz="half" idx="10"/>
          </p:nvPr>
        </p:nvSpPr>
        <p:spPr/>
        <p:txBody>
          <a:bodyPr/>
          <a:lstStyle/>
          <a:p>
            <a:fld id="{38627441-9081-4847-B9F4-EB4A1AE1D3A9}" type="datetimeFigureOut">
              <a:rPr lang="pt-BR" smtClean="0"/>
              <a:t>22/11/2014</a:t>
            </a:fld>
            <a:endParaRPr lang="pt-BR"/>
          </a:p>
        </p:txBody>
      </p:sp>
      <p:sp>
        <p:nvSpPr>
          <p:cNvPr id="91" name="Footer Placeholder 90"/>
          <p:cNvSpPr>
            <a:spLocks noGrp="1"/>
          </p:cNvSpPr>
          <p:nvPr>
            <p:ph type="ftr" sz="quarter" idx="11"/>
          </p:nvPr>
        </p:nvSpPr>
        <p:spPr/>
        <p:txBody>
          <a:bodyPr/>
          <a:lstStyle/>
          <a:p>
            <a:endParaRPr lang="pt-BR"/>
          </a:p>
        </p:txBody>
      </p:sp>
      <p:sp>
        <p:nvSpPr>
          <p:cNvPr id="92" name="Slide Number Placeholder 91"/>
          <p:cNvSpPr>
            <a:spLocks noGrp="1"/>
          </p:cNvSpPr>
          <p:nvPr>
            <p:ph type="sldNum" sz="quarter" idx="12"/>
          </p:nvPr>
        </p:nvSpPr>
        <p:spPr/>
        <p:txBody>
          <a:bodyPr/>
          <a:lstStyle/>
          <a:p>
            <a:fld id="{0EA01DD7-DE20-4201-972B-ADC6E8BE646E}"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4"/>
          <p:cNvSpPr>
            <a:spLocks noGrp="1"/>
          </p:cNvSpPr>
          <p:nvPr>
            <p:ph type="dt" sz="half" idx="10"/>
          </p:nvPr>
        </p:nvSpPr>
        <p:spPr/>
        <p:txBody>
          <a:bodyPr/>
          <a:lstStyle/>
          <a:p>
            <a:fld id="{38627441-9081-4847-B9F4-EB4A1AE1D3A9}" type="datetimeFigureOut">
              <a:rPr lang="pt-BR" smtClean="0"/>
              <a:t>22/11/2014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A01DD7-DE20-4201-972B-ADC6E8BE646E}" type="slidenum">
              <a:rPr lang="pt-BR" smtClean="0"/>
              <a:t>‹nº›</a:t>
            </a:fld>
            <a:endParaRPr lang="pt-BR"/>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38627441-9081-4847-B9F4-EB4A1AE1D3A9}" type="datetimeFigureOut">
              <a:rPr lang="pt-BR" smtClean="0"/>
              <a:t>22/11/2014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EA01DD7-DE20-4201-972B-ADC6E8BE646E}" type="slidenum">
              <a:rPr lang="pt-BR" smtClean="0"/>
              <a:t>‹nº›</a:t>
            </a:fld>
            <a:endParaRPr lang="pt-BR"/>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38627441-9081-4847-B9F4-EB4A1AE1D3A9}" type="datetimeFigureOut">
              <a:rPr lang="pt-BR" smtClean="0"/>
              <a:t>22/11/2014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EA01DD7-DE20-4201-972B-ADC6E8BE646E}" type="slidenum">
              <a:rPr lang="pt-BR" smtClean="0"/>
              <a:t>‹nº›</a:t>
            </a:fld>
            <a:endParaRPr lang="pt-BR"/>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27441-9081-4847-B9F4-EB4A1AE1D3A9}" type="datetimeFigureOut">
              <a:rPr lang="pt-BR" smtClean="0"/>
              <a:t>22/11/2014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EA01DD7-DE20-4201-972B-ADC6E8BE646E}" type="slidenum">
              <a:rPr lang="pt-BR" smtClean="0"/>
              <a:t>‹nº›</a:t>
            </a:fld>
            <a:endParaRPr lang="pt-BR"/>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38627441-9081-4847-B9F4-EB4A1AE1D3A9}" type="datetimeFigureOut">
              <a:rPr lang="pt-BR" smtClean="0"/>
              <a:t>22/11/2014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A01DD7-DE20-4201-972B-ADC6E8BE646E}" type="slidenum">
              <a:rPr lang="pt-BR" smtClean="0"/>
              <a:t>‹nº›</a:t>
            </a:fld>
            <a:endParaRPr lang="pt-B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5" name="Date Placeholder 4"/>
          <p:cNvSpPr>
            <a:spLocks noGrp="1"/>
          </p:cNvSpPr>
          <p:nvPr>
            <p:ph type="dt" sz="half" idx="10"/>
          </p:nvPr>
        </p:nvSpPr>
        <p:spPr/>
        <p:txBody>
          <a:bodyPr/>
          <a:lstStyle/>
          <a:p>
            <a:fld id="{38627441-9081-4847-B9F4-EB4A1AE1D3A9}" type="datetimeFigureOut">
              <a:rPr lang="pt-BR" smtClean="0"/>
              <a:t>22/11/2014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A01DD7-DE20-4201-972B-ADC6E8BE646E}" type="slidenum">
              <a:rPr lang="pt-BR" smtClean="0"/>
              <a:t>‹nº›</a:t>
            </a:fld>
            <a:endParaRPr lang="pt-B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lumOff val="25000"/>
              </a:schemeClr>
            </a:gs>
            <a:gs pos="100000">
              <a:srgbClr val="002060"/>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8627441-9081-4847-B9F4-EB4A1AE1D3A9}" type="datetimeFigureOut">
              <a:rPr lang="pt-BR" smtClean="0"/>
              <a:t>22/11/2014</a:t>
            </a:fld>
            <a:endParaRPr lang="pt-B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EA01DD7-DE20-4201-972B-ADC6E8BE646E}" type="slidenum">
              <a:rPr lang="pt-BR" smtClean="0"/>
              <a:t>‹nº›</a:t>
            </a:fld>
            <a:endParaRPr lang="pt-B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bricioassumpcao.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rdatoolkit.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IhCnGgHRge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lccn.loc.gov/2013010854" TargetMode="External"/><Relationship Id="rId2" Type="http://schemas.openxmlformats.org/officeDocument/2006/relationships/hyperlink" Target="http://lccn.loc.gov/2012541442"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lccn.loc.gov/2014371815"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rdatoolkit.org/RDA_institution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processotecnicoucs.wordpress.com/2013/02/18/biblioteca-da-ucs-passa-a-utilizar-os-campos-da-rda-para-marc-autoridades/" TargetMode="Externa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hyperlink" Target="http://acervo.bn.br/" TargetMode="External"/><Relationship Id="rId3" Type="http://schemas.openxmlformats.org/officeDocument/2006/relationships/hyperlink" Target="http://rdatoolkit.org/RDA_institutions" TargetMode="External"/><Relationship Id="rId7" Type="http://schemas.openxmlformats.org/officeDocument/2006/relationships/hyperlink" Target="http://catalog.loc.gov/" TargetMode="External"/><Relationship Id="rId2" Type="http://schemas.openxmlformats.org/officeDocument/2006/relationships/hyperlink" Target="http://rdatoolkit.org/" TargetMode="External"/><Relationship Id="rId1" Type="http://schemas.openxmlformats.org/officeDocument/2006/relationships/slideLayout" Target="../slideLayouts/slideLayout2.xml"/><Relationship Id="rId6" Type="http://schemas.openxmlformats.org/officeDocument/2006/relationships/hyperlink" Target="http://www.loc.gov/marc/" TargetMode="External"/><Relationship Id="rId5" Type="http://schemas.openxmlformats.org/officeDocument/2006/relationships/hyperlink" Target="http://www.bibliotecanacional.gov.co/content/piloto-para-la-implementaci%C3%B3n-de-rda" TargetMode="External"/><Relationship Id="rId4" Type="http://schemas.openxmlformats.org/officeDocument/2006/relationships/hyperlink" Target="http://processotecnicoucs.wordpress.com/2013/02/18/biblioteca-da-ucs-passa-a-utilizar-os-campos-da-rda-para-marc-autoridade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sbu.unicamp.br/seer/ojs/index.php/rbci/article/view/317" TargetMode="External"/><Relationship Id="rId2" Type="http://schemas.openxmlformats.org/officeDocument/2006/relationships/hyperlink" Target="http://dx.doi.org/10.5007/1518-2924.2013v18n37p203"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hyperlink" Target="http://fabricioassumpcao.com/" TargetMode="External"/><Relationship Id="rId1" Type="http://schemas.openxmlformats.org/officeDocument/2006/relationships/slideLayout" Target="../slideLayouts/slideLayout2.xml"/><Relationship Id="rId6" Type="http://schemas.openxmlformats.org/officeDocument/2006/relationships/hyperlink" Target="http://rdatoolkit.org/" TargetMode="External"/><Relationship Id="rId5" Type="http://schemas.openxmlformats.org/officeDocument/2006/relationships/image" Target="../media/image33.png"/><Relationship Id="rId4" Type="http://schemas.openxmlformats.org/officeDocument/2006/relationships/hyperlink" Target="http://sobrecatalogacao.com/"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fabricioassumpcao.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rotWithShape="1">
          <a:blip r:embed="rId2">
            <a:extLst>
              <a:ext uri="{28A0092B-C50C-407E-A947-70E740481C1C}">
                <a14:useLocalDpi xmlns:a14="http://schemas.microsoft.com/office/drawing/2010/main" val="0"/>
              </a:ext>
            </a:extLst>
          </a:blip>
          <a:srcRect t="10899" b="22223"/>
          <a:stretch/>
        </p:blipFill>
        <p:spPr>
          <a:xfrm>
            <a:off x="9623" y="-54622"/>
            <a:ext cx="9134376" cy="4641136"/>
          </a:xfrm>
          <a:prstGeom prst="rect">
            <a:avLst/>
          </a:prstGeom>
        </p:spPr>
      </p:pic>
      <p:sp>
        <p:nvSpPr>
          <p:cNvPr id="2" name="Título 1"/>
          <p:cNvSpPr>
            <a:spLocks noGrp="1"/>
          </p:cNvSpPr>
          <p:nvPr>
            <p:ph type="ctrTitle"/>
          </p:nvPr>
        </p:nvSpPr>
        <p:spPr>
          <a:xfrm>
            <a:off x="2134952" y="3268833"/>
            <a:ext cx="4874096" cy="1600327"/>
          </a:xfrm>
        </p:spPr>
        <p:txBody>
          <a:bodyPr anchor="ctr">
            <a:noAutofit/>
          </a:bodyPr>
          <a:lstStyle/>
          <a:p>
            <a:pPr algn="ctr"/>
            <a:r>
              <a:rPr lang="pt-BR" sz="5400" b="0" spc="0" dirty="0">
                <a:ln>
                  <a:noFill/>
                </a:ln>
                <a:solidFill>
                  <a:schemeClr val="tx1"/>
                </a:solidFill>
                <a:effectLst>
                  <a:outerShdw blurRad="38100" dist="38100" dir="2700000" algn="tl">
                    <a:srgbClr val="000000">
                      <a:alpha val="43137"/>
                    </a:srgbClr>
                  </a:outerShdw>
                </a:effectLst>
                <a:latin typeface="Calibri" pitchFamily="34" charset="0"/>
              </a:rPr>
              <a:t>Introdução ao </a:t>
            </a:r>
            <a:r>
              <a:rPr lang="pt-BR" sz="5000" spc="0" dirty="0">
                <a:ln>
                  <a:noFill/>
                </a:ln>
                <a:solidFill>
                  <a:schemeClr val="tx1"/>
                </a:solidFill>
                <a:effectLst>
                  <a:outerShdw blurRad="38100" dist="38100" dir="2700000" algn="tl">
                    <a:srgbClr val="000000">
                      <a:alpha val="43137"/>
                    </a:srgbClr>
                  </a:outerShdw>
                </a:effectLst>
                <a:latin typeface="Calibri" pitchFamily="34" charset="0"/>
              </a:rPr>
              <a:t>FRBR e ao RDA</a:t>
            </a:r>
          </a:p>
        </p:txBody>
      </p:sp>
      <p:sp>
        <p:nvSpPr>
          <p:cNvPr id="3" name="Subtítulo 2"/>
          <p:cNvSpPr>
            <a:spLocks noGrp="1"/>
          </p:cNvSpPr>
          <p:nvPr>
            <p:ph type="subTitle" idx="1"/>
          </p:nvPr>
        </p:nvSpPr>
        <p:spPr>
          <a:xfrm>
            <a:off x="-1" y="5661248"/>
            <a:ext cx="9143999" cy="1080120"/>
          </a:xfrm>
        </p:spPr>
        <p:txBody>
          <a:bodyPr>
            <a:normAutofit/>
          </a:bodyPr>
          <a:lstStyle/>
          <a:p>
            <a:pPr algn="ctr"/>
            <a:r>
              <a:rPr lang="pt-BR" sz="3000" i="1" dirty="0" smtClean="0">
                <a:effectLst>
                  <a:outerShdw blurRad="38100" dist="38100" dir="2700000" algn="tl">
                    <a:srgbClr val="000000">
                      <a:alpha val="43137"/>
                    </a:srgbClr>
                  </a:outerShdw>
                </a:effectLst>
                <a:latin typeface="Calibri" pitchFamily="34" charset="0"/>
              </a:rPr>
              <a:t>Fabrício Silva Assumpção</a:t>
            </a:r>
          </a:p>
          <a:p>
            <a:pPr algn="ctr"/>
            <a:r>
              <a:rPr lang="pt-BR" sz="2400" dirty="0" smtClean="0">
                <a:effectLst>
                  <a:outerShdw blurRad="38100" dist="38100" dir="2700000" algn="tl">
                    <a:srgbClr val="000000">
                      <a:alpha val="43137"/>
                    </a:srgbClr>
                  </a:outerShdw>
                </a:effectLst>
                <a:latin typeface="Calibri" pitchFamily="34" charset="0"/>
                <a:hlinkClick r:id="rId3"/>
              </a:rPr>
              <a:t>fabricioassumpcao.com</a:t>
            </a:r>
            <a:r>
              <a:rPr lang="pt-BR" sz="2400" dirty="0" smtClean="0">
                <a:effectLst>
                  <a:outerShdw blurRad="38100" dist="38100" dir="2700000" algn="tl">
                    <a:srgbClr val="000000">
                      <a:alpha val="43137"/>
                    </a:srgbClr>
                  </a:outerShdw>
                </a:effectLst>
                <a:latin typeface="Calibri" pitchFamily="34" charset="0"/>
              </a:rPr>
              <a:t> | assumpcao.f@gmail.com</a:t>
            </a:r>
          </a:p>
        </p:txBody>
      </p:sp>
      <p:sp>
        <p:nvSpPr>
          <p:cNvPr id="6" name="CaixaDeTexto 5"/>
          <p:cNvSpPr txBox="1"/>
          <p:nvPr/>
        </p:nvSpPr>
        <p:spPr>
          <a:xfrm>
            <a:off x="0" y="128826"/>
            <a:ext cx="9143999" cy="707886"/>
          </a:xfrm>
          <a:prstGeom prst="rect">
            <a:avLst/>
          </a:prstGeom>
          <a:noFill/>
        </p:spPr>
        <p:txBody>
          <a:bodyPr wrap="square" rtlCol="0">
            <a:spAutoFit/>
          </a:bodyPr>
          <a:lstStyle/>
          <a:p>
            <a:pPr algn="ctr"/>
            <a:r>
              <a:rPr lang="pt-BR" sz="2000" b="1" dirty="0">
                <a:effectLst>
                  <a:outerShdw blurRad="38100" dist="38100" dir="2700000" algn="tl">
                    <a:srgbClr val="000000">
                      <a:alpha val="43137"/>
                    </a:srgbClr>
                  </a:outerShdw>
                </a:effectLst>
                <a:latin typeface="Calibri" pitchFamily="34" charset="0"/>
              </a:rPr>
              <a:t>XVII Seminário Nacional de Bibliotecas </a:t>
            </a:r>
            <a:r>
              <a:rPr lang="pt-BR" sz="2000" b="1" dirty="0" smtClean="0">
                <a:effectLst>
                  <a:outerShdw blurRad="38100" dist="38100" dir="2700000" algn="tl">
                    <a:srgbClr val="000000">
                      <a:alpha val="43137"/>
                    </a:srgbClr>
                  </a:outerShdw>
                </a:effectLst>
                <a:latin typeface="Calibri" pitchFamily="34" charset="0"/>
              </a:rPr>
              <a:t>Universitárias (SNBU)</a:t>
            </a:r>
          </a:p>
          <a:p>
            <a:pPr algn="ctr"/>
            <a:r>
              <a:rPr lang="pt-BR" sz="2000" dirty="0" smtClean="0">
                <a:effectLst>
                  <a:outerShdw blurRad="38100" dist="38100" dir="2700000" algn="tl">
                    <a:srgbClr val="000000">
                      <a:alpha val="43137"/>
                    </a:srgbClr>
                  </a:outerShdw>
                </a:effectLst>
                <a:latin typeface="Calibri" pitchFamily="34" charset="0"/>
              </a:rPr>
              <a:t>Belo </a:t>
            </a:r>
            <a:r>
              <a:rPr lang="pt-BR" sz="2000" dirty="0">
                <a:effectLst>
                  <a:outerShdw blurRad="38100" dist="38100" dir="2700000" algn="tl">
                    <a:srgbClr val="000000">
                      <a:alpha val="43137"/>
                    </a:srgbClr>
                  </a:outerShdw>
                </a:effectLst>
                <a:latin typeface="Calibri" pitchFamily="34" charset="0"/>
              </a:rPr>
              <a:t>Horizonte, 16 de novembro de 2014</a:t>
            </a:r>
          </a:p>
        </p:txBody>
      </p:sp>
    </p:spTree>
    <p:extLst>
      <p:ext uri="{BB962C8B-B14F-4D97-AF65-F5344CB8AC3E}">
        <p14:creationId xmlns:p14="http://schemas.microsoft.com/office/powerpoint/2010/main" val="33641048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Entidades do Grupo 1</a:t>
            </a:r>
            <a:endParaRPr lang="pt-BR" dirty="0"/>
          </a:p>
        </p:txBody>
      </p:sp>
      <p:grpSp>
        <p:nvGrpSpPr>
          <p:cNvPr id="31" name="Grupo 30"/>
          <p:cNvGrpSpPr/>
          <p:nvPr/>
        </p:nvGrpSpPr>
        <p:grpSpPr>
          <a:xfrm>
            <a:off x="395536" y="1707398"/>
            <a:ext cx="8352928" cy="4169874"/>
            <a:chOff x="395536" y="1707398"/>
            <a:chExt cx="8352928" cy="4169874"/>
          </a:xfrm>
        </p:grpSpPr>
        <p:sp>
          <p:nvSpPr>
            <p:cNvPr id="5" name="CaixaDeTexto 63"/>
            <p:cNvSpPr txBox="1">
              <a:spLocks noChangeArrowheads="1"/>
            </p:cNvSpPr>
            <p:nvPr/>
          </p:nvSpPr>
          <p:spPr bwMode="auto">
            <a:xfrm>
              <a:off x="3707904" y="5117122"/>
              <a:ext cx="236295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i="1" dirty="0">
                  <a:latin typeface="Calibri" pitchFamily="34" charset="0"/>
                  <a:cs typeface="Calibri" pitchFamily="34" charset="0"/>
                </a:rPr>
                <a:t>É exemplificada pelo</a:t>
              </a:r>
            </a:p>
          </p:txBody>
        </p:sp>
        <p:sp>
          <p:nvSpPr>
            <p:cNvPr id="6" name="Retângulo 5"/>
            <p:cNvSpPr/>
            <p:nvPr/>
          </p:nvSpPr>
          <p:spPr>
            <a:xfrm>
              <a:off x="971081" y="1707398"/>
              <a:ext cx="2160240"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200" b="1" dirty="0" smtClean="0">
                  <a:solidFill>
                    <a:schemeClr val="bg1"/>
                  </a:solidFill>
                  <a:latin typeface="Calibri" pitchFamily="34" charset="0"/>
                  <a:cs typeface="Calibri" pitchFamily="34" charset="0"/>
                </a:rPr>
                <a:t>Obra</a:t>
              </a:r>
              <a:endParaRPr lang="pt-BR" sz="3200" b="1" dirty="0">
                <a:solidFill>
                  <a:schemeClr val="bg1"/>
                </a:solidFill>
                <a:latin typeface="Calibri" pitchFamily="34" charset="0"/>
                <a:cs typeface="Calibri" pitchFamily="34" charset="0"/>
              </a:endParaRPr>
            </a:p>
          </p:txBody>
        </p:sp>
        <p:sp>
          <p:nvSpPr>
            <p:cNvPr id="7" name="Retângulo 6"/>
            <p:cNvSpPr/>
            <p:nvPr/>
          </p:nvSpPr>
          <p:spPr>
            <a:xfrm>
              <a:off x="2555776" y="2924944"/>
              <a:ext cx="2160240"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200" b="1" dirty="0" smtClean="0">
                  <a:solidFill>
                    <a:schemeClr val="bg1"/>
                  </a:solidFill>
                  <a:latin typeface="Calibri" pitchFamily="34" charset="0"/>
                  <a:cs typeface="Calibri" pitchFamily="34" charset="0"/>
                </a:rPr>
                <a:t>Expressão</a:t>
              </a:r>
              <a:endParaRPr lang="pt-BR" sz="3200" b="1" dirty="0">
                <a:solidFill>
                  <a:schemeClr val="bg1"/>
                </a:solidFill>
                <a:latin typeface="Calibri" pitchFamily="34" charset="0"/>
                <a:cs typeface="Calibri" pitchFamily="34" charset="0"/>
              </a:endParaRPr>
            </a:p>
          </p:txBody>
        </p:sp>
        <p:sp>
          <p:nvSpPr>
            <p:cNvPr id="8" name="Retângulo 7"/>
            <p:cNvSpPr/>
            <p:nvPr/>
          </p:nvSpPr>
          <p:spPr>
            <a:xfrm>
              <a:off x="4789349" y="4064927"/>
              <a:ext cx="2160240"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smtClean="0">
                  <a:solidFill>
                    <a:schemeClr val="bg1"/>
                  </a:solidFill>
                  <a:latin typeface="Calibri" pitchFamily="34" charset="0"/>
                  <a:cs typeface="Calibri" pitchFamily="34" charset="0"/>
                </a:rPr>
                <a:t>Manifestação</a:t>
              </a:r>
              <a:endParaRPr lang="pt-BR" sz="2600" b="1" dirty="0">
                <a:solidFill>
                  <a:schemeClr val="bg1"/>
                </a:solidFill>
                <a:latin typeface="Calibri" pitchFamily="34" charset="0"/>
                <a:cs typeface="Calibri" pitchFamily="34" charset="0"/>
              </a:endParaRPr>
            </a:p>
          </p:txBody>
        </p:sp>
        <p:sp>
          <p:nvSpPr>
            <p:cNvPr id="9" name="Retângulo 8"/>
            <p:cNvSpPr/>
            <p:nvPr/>
          </p:nvSpPr>
          <p:spPr>
            <a:xfrm>
              <a:off x="6588224" y="5162937"/>
              <a:ext cx="2160240"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200" b="1" dirty="0" smtClean="0">
                  <a:solidFill>
                    <a:schemeClr val="bg1"/>
                  </a:solidFill>
                  <a:latin typeface="Calibri" pitchFamily="34" charset="0"/>
                  <a:cs typeface="Calibri" pitchFamily="34" charset="0"/>
                </a:rPr>
                <a:t>Item</a:t>
              </a:r>
              <a:endParaRPr lang="pt-BR" sz="3200" b="1" dirty="0">
                <a:solidFill>
                  <a:schemeClr val="bg1"/>
                </a:solidFill>
                <a:latin typeface="Calibri" pitchFamily="34" charset="0"/>
                <a:cs typeface="Calibri" pitchFamily="34" charset="0"/>
              </a:endParaRPr>
            </a:p>
          </p:txBody>
        </p:sp>
        <p:cxnSp>
          <p:nvCxnSpPr>
            <p:cNvPr id="18" name="Conector angulado 3"/>
            <p:cNvCxnSpPr>
              <a:stCxn id="6" idx="1"/>
            </p:cNvCxnSpPr>
            <p:nvPr/>
          </p:nvCxnSpPr>
          <p:spPr bwMode="auto">
            <a:xfrm rot="10800000" flipH="1" flipV="1">
              <a:off x="971081" y="2064566"/>
              <a:ext cx="1581660" cy="1076402"/>
            </a:xfrm>
            <a:prstGeom prst="bentConnector3">
              <a:avLst>
                <a:gd name="adj1" fmla="val -37739"/>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CaixaDeTexto 61"/>
            <p:cNvSpPr txBox="1">
              <a:spLocks noChangeArrowheads="1"/>
            </p:cNvSpPr>
            <p:nvPr/>
          </p:nvSpPr>
          <p:spPr bwMode="auto">
            <a:xfrm>
              <a:off x="395536" y="2524834"/>
              <a:ext cx="256452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i="1" dirty="0">
                  <a:latin typeface="Calibri" pitchFamily="34" charset="0"/>
                  <a:cs typeface="Calibri" pitchFamily="34" charset="0"/>
                </a:rPr>
                <a:t>É realizada através da</a:t>
              </a:r>
            </a:p>
          </p:txBody>
        </p:sp>
        <p:cxnSp>
          <p:nvCxnSpPr>
            <p:cNvPr id="20" name="Conector de seta reta 19"/>
            <p:cNvCxnSpPr/>
            <p:nvPr/>
          </p:nvCxnSpPr>
          <p:spPr>
            <a:xfrm>
              <a:off x="1829539" y="3140968"/>
              <a:ext cx="566373"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Conector angulado 5"/>
            <p:cNvCxnSpPr/>
            <p:nvPr/>
          </p:nvCxnSpPr>
          <p:spPr bwMode="auto">
            <a:xfrm>
              <a:off x="2552741" y="3429000"/>
              <a:ext cx="2236608" cy="842845"/>
            </a:xfrm>
            <a:prstGeom prst="bentConnector3">
              <a:avLst>
                <a:gd name="adj1" fmla="val -32107"/>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 name="CaixaDeTexto 62"/>
            <p:cNvSpPr txBox="1">
              <a:spLocks noChangeArrowheads="1"/>
            </p:cNvSpPr>
            <p:nvPr/>
          </p:nvSpPr>
          <p:spPr bwMode="auto">
            <a:xfrm>
              <a:off x="1886933" y="3861048"/>
              <a:ext cx="180254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i="1" dirty="0">
                  <a:latin typeface="Calibri" pitchFamily="34" charset="0"/>
                  <a:cs typeface="Calibri" pitchFamily="34" charset="0"/>
                </a:rPr>
                <a:t>Está contida na</a:t>
              </a:r>
            </a:p>
          </p:txBody>
        </p:sp>
        <p:cxnSp>
          <p:nvCxnSpPr>
            <p:cNvPr id="16" name="Conector de seta reta 15"/>
            <p:cNvCxnSpPr/>
            <p:nvPr/>
          </p:nvCxnSpPr>
          <p:spPr>
            <a:xfrm>
              <a:off x="2123728" y="3429000"/>
              <a:ext cx="283186"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4084991" y="4274109"/>
              <a:ext cx="566373"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Conector angulado 54"/>
            <p:cNvCxnSpPr/>
            <p:nvPr/>
          </p:nvCxnSpPr>
          <p:spPr bwMode="auto">
            <a:xfrm>
              <a:off x="4789349" y="4667645"/>
              <a:ext cx="1849675" cy="852460"/>
            </a:xfrm>
            <a:prstGeom prst="bentConnector3">
              <a:avLst>
                <a:gd name="adj1" fmla="val -59308"/>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V="1">
              <a:off x="5990023" y="5517232"/>
              <a:ext cx="489314" cy="1"/>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633829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35896" y="332656"/>
            <a:ext cx="4965546" cy="1480810"/>
            <a:chOff x="3779912" y="476672"/>
            <a:chExt cx="4965546" cy="1480810"/>
          </a:xfrm>
        </p:grpSpPr>
        <p:pic>
          <p:nvPicPr>
            <p:cNvPr id="5" name="Picture 2" descr="http://1.bp.blogspot.com/_rjk_JWbARio/TNwcqfmJRLI/AAAAAAAAAVo/meJxCX6j8qY/s1600/rowling_j_k_photogra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95698"/>
              <a:ext cx="1224959" cy="1461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o explicativo em forma de nuvem 5"/>
            <p:cNvSpPr/>
            <p:nvPr/>
          </p:nvSpPr>
          <p:spPr>
            <a:xfrm>
              <a:off x="5623532" y="476672"/>
              <a:ext cx="3121926" cy="1365736"/>
            </a:xfrm>
            <a:prstGeom prst="cloudCallout">
              <a:avLst>
                <a:gd name="adj1" fmla="val -75885"/>
                <a:gd name="adj2" fmla="val -23164"/>
              </a:avLst>
            </a:prstGeom>
            <a:solidFill>
              <a:schemeClr val="bg2">
                <a:lumMod val="20000"/>
                <a:lumOff val="80000"/>
              </a:schemeClr>
            </a:solidFill>
            <a:ln>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rgbClr val="006666"/>
                  </a:solidFill>
                  <a:latin typeface="Calibri" pitchFamily="34" charset="0"/>
                  <a:cs typeface="Calibri" pitchFamily="34" charset="0"/>
                </a:rPr>
                <a:t>Harry Potter and the Philosopher's Stone</a:t>
              </a:r>
              <a:endParaRPr lang="pt-BR" sz="2000" b="1" dirty="0">
                <a:solidFill>
                  <a:srgbClr val="006666"/>
                </a:solidFill>
                <a:latin typeface="Calibri" pitchFamily="34" charset="0"/>
                <a:cs typeface="Calibri" pitchFamily="34" charset="0"/>
              </a:endParaRPr>
            </a:p>
          </p:txBody>
        </p:sp>
      </p:grpSp>
      <p:cxnSp>
        <p:nvCxnSpPr>
          <p:cNvPr id="7" name="Conector angulado 3"/>
          <p:cNvCxnSpPr>
            <a:stCxn id="12" idx="1"/>
          </p:cNvCxnSpPr>
          <p:nvPr/>
        </p:nvCxnSpPr>
        <p:spPr bwMode="auto">
          <a:xfrm rot="10800000" flipV="1">
            <a:off x="1376873" y="977856"/>
            <a:ext cx="12700" cy="1444232"/>
          </a:xfrm>
          <a:prstGeom prst="bentConnector4">
            <a:avLst>
              <a:gd name="adj1" fmla="val 7300000"/>
              <a:gd name="adj2" fmla="val 101057"/>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CaixaDeTexto 61"/>
          <p:cNvSpPr txBox="1">
            <a:spLocks noChangeArrowheads="1"/>
          </p:cNvSpPr>
          <p:nvPr/>
        </p:nvSpPr>
        <p:spPr bwMode="auto">
          <a:xfrm>
            <a:off x="584785" y="1547500"/>
            <a:ext cx="3051111"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i="1" dirty="0">
                <a:latin typeface="Calibri" pitchFamily="34" charset="0"/>
                <a:cs typeface="Calibri" pitchFamily="34" charset="0"/>
              </a:rPr>
              <a:t>É realizada através da</a:t>
            </a:r>
          </a:p>
        </p:txBody>
      </p:sp>
      <p:cxnSp>
        <p:nvCxnSpPr>
          <p:cNvPr id="9" name="Conector angulado 5"/>
          <p:cNvCxnSpPr>
            <a:endCxn id="14" idx="1"/>
          </p:cNvCxnSpPr>
          <p:nvPr/>
        </p:nvCxnSpPr>
        <p:spPr bwMode="auto">
          <a:xfrm rot="5400000">
            <a:off x="682638" y="3373603"/>
            <a:ext cx="1394833" cy="6361"/>
          </a:xfrm>
          <a:prstGeom prst="bentConnector4">
            <a:avLst>
              <a:gd name="adj1" fmla="val -134"/>
              <a:gd name="adj2" fmla="val 14075790"/>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 name="CaixaDeTexto 62"/>
          <p:cNvSpPr txBox="1">
            <a:spLocks noChangeArrowheads="1"/>
          </p:cNvSpPr>
          <p:nvPr/>
        </p:nvSpPr>
        <p:spPr bwMode="auto">
          <a:xfrm>
            <a:off x="656793" y="3131676"/>
            <a:ext cx="180254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i="1" dirty="0">
                <a:latin typeface="Calibri" pitchFamily="34" charset="0"/>
                <a:cs typeface="Calibri" pitchFamily="34" charset="0"/>
              </a:rPr>
              <a:t>Está contida na</a:t>
            </a:r>
          </a:p>
        </p:txBody>
      </p:sp>
      <p:sp>
        <p:nvSpPr>
          <p:cNvPr id="11" name="CaixaDeTexto 63"/>
          <p:cNvSpPr txBox="1">
            <a:spLocks noChangeArrowheads="1"/>
          </p:cNvSpPr>
          <p:nvPr/>
        </p:nvSpPr>
        <p:spPr bwMode="auto">
          <a:xfrm>
            <a:off x="584786" y="4787860"/>
            <a:ext cx="236295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i="1" dirty="0">
                <a:latin typeface="Calibri" pitchFamily="34" charset="0"/>
                <a:cs typeface="Calibri" pitchFamily="34" charset="0"/>
              </a:rPr>
              <a:t>É exemplificada pelo</a:t>
            </a:r>
          </a:p>
        </p:txBody>
      </p:sp>
      <p:sp>
        <p:nvSpPr>
          <p:cNvPr id="12" name="Retângulo 11"/>
          <p:cNvSpPr/>
          <p:nvPr/>
        </p:nvSpPr>
        <p:spPr>
          <a:xfrm>
            <a:off x="1376873" y="620688"/>
            <a:ext cx="2088232"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Obra</a:t>
            </a:r>
          </a:p>
        </p:txBody>
      </p:sp>
      <p:sp>
        <p:nvSpPr>
          <p:cNvPr id="13" name="Retângulo 12"/>
          <p:cNvSpPr/>
          <p:nvPr/>
        </p:nvSpPr>
        <p:spPr>
          <a:xfrm>
            <a:off x="1376873" y="2138601"/>
            <a:ext cx="2088232"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800" b="1" dirty="0">
                <a:solidFill>
                  <a:schemeClr val="bg1"/>
                </a:solidFill>
                <a:latin typeface="Calibri" pitchFamily="34" charset="0"/>
                <a:cs typeface="Calibri" pitchFamily="34" charset="0"/>
              </a:rPr>
              <a:t>Expressão</a:t>
            </a:r>
          </a:p>
        </p:txBody>
      </p:sp>
      <p:sp>
        <p:nvSpPr>
          <p:cNvPr id="14" name="Retângulo 13"/>
          <p:cNvSpPr/>
          <p:nvPr/>
        </p:nvSpPr>
        <p:spPr>
          <a:xfrm>
            <a:off x="1376873" y="3717032"/>
            <a:ext cx="2088232"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Manifestação</a:t>
            </a:r>
          </a:p>
        </p:txBody>
      </p:sp>
      <p:sp>
        <p:nvSpPr>
          <p:cNvPr id="15" name="Retângulo 14"/>
          <p:cNvSpPr/>
          <p:nvPr/>
        </p:nvSpPr>
        <p:spPr>
          <a:xfrm>
            <a:off x="1376873" y="5378961"/>
            <a:ext cx="2088232"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Item</a:t>
            </a:r>
          </a:p>
        </p:txBody>
      </p:sp>
      <p:cxnSp>
        <p:nvCxnSpPr>
          <p:cNvPr id="16" name="Conector de seta reta 15"/>
          <p:cNvCxnSpPr/>
          <p:nvPr/>
        </p:nvCxnSpPr>
        <p:spPr>
          <a:xfrm>
            <a:off x="656793" y="2420888"/>
            <a:ext cx="566373" cy="0"/>
          </a:xfrm>
          <a:prstGeom prst="straightConnector1">
            <a:avLst/>
          </a:prstGeom>
          <a:ln w="31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656790" y="2679367"/>
            <a:ext cx="566373"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656792" y="4079945"/>
            <a:ext cx="566373"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a:off x="656791" y="5736128"/>
            <a:ext cx="566373"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Conector angulado 54"/>
          <p:cNvCxnSpPr/>
          <p:nvPr/>
        </p:nvCxnSpPr>
        <p:spPr bwMode="auto">
          <a:xfrm rot="10800000" flipV="1">
            <a:off x="1376874" y="4289024"/>
            <a:ext cx="12700" cy="1444232"/>
          </a:xfrm>
          <a:prstGeom prst="bentConnector4">
            <a:avLst>
              <a:gd name="adj1" fmla="val 7071425"/>
              <a:gd name="adj2" fmla="val 100806"/>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1" name="Grupo 20"/>
          <p:cNvGrpSpPr/>
          <p:nvPr/>
        </p:nvGrpSpPr>
        <p:grpSpPr>
          <a:xfrm>
            <a:off x="4067944" y="1774168"/>
            <a:ext cx="4392488" cy="1461784"/>
            <a:chOff x="4211960" y="1918184"/>
            <a:chExt cx="4392488" cy="1461784"/>
          </a:xfrm>
        </p:grpSpPr>
        <p:sp>
          <p:nvSpPr>
            <p:cNvPr id="22" name="Texto explicativo retangular com cantos arredondados 21"/>
            <p:cNvSpPr/>
            <p:nvPr/>
          </p:nvSpPr>
          <p:spPr>
            <a:xfrm>
              <a:off x="4211960" y="2214156"/>
              <a:ext cx="2412268" cy="1008855"/>
            </a:xfrm>
            <a:prstGeom prst="wedgeRoundRectCallout">
              <a:avLst>
                <a:gd name="adj1" fmla="val 94305"/>
                <a:gd name="adj2" fmla="val -7636"/>
                <a:gd name="adj3" fmla="val 16667"/>
              </a:avLst>
            </a:prstGeom>
            <a:solidFill>
              <a:schemeClr val="bg2">
                <a:lumMod val="20000"/>
                <a:lumOff val="80000"/>
              </a:schemeClr>
            </a:solidFill>
            <a:ln>
              <a:solidFill>
                <a:srgbClr val="0066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rgbClr val="006666"/>
                  </a:solidFill>
                  <a:latin typeface="Calibri" pitchFamily="34" charset="0"/>
                  <a:cs typeface="Calibri" pitchFamily="34" charset="0"/>
                </a:rPr>
                <a:t>Harry Potter and the Philosopher's Stone</a:t>
              </a:r>
              <a:endParaRPr lang="pt-BR" sz="2000" b="1" dirty="0">
                <a:solidFill>
                  <a:srgbClr val="006666"/>
                </a:solidFill>
                <a:latin typeface="Calibri" pitchFamily="34" charset="0"/>
                <a:cs typeface="Calibri" pitchFamily="34" charset="0"/>
              </a:endParaRPr>
            </a:p>
          </p:txBody>
        </p:sp>
        <p:pic>
          <p:nvPicPr>
            <p:cNvPr id="23" name="Picture 2" descr="http://1.bp.blogspot.com/_rjk_JWbARio/TNwcqfmJRLI/AAAAAAAAAVo/meJxCX6j8qY/s1600/rowling_j_k_photogra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489" y="1918184"/>
              <a:ext cx="1224959" cy="1461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4" name="Grupo 23"/>
          <p:cNvGrpSpPr/>
          <p:nvPr/>
        </p:nvGrpSpPr>
        <p:grpSpPr>
          <a:xfrm>
            <a:off x="4450823" y="3442033"/>
            <a:ext cx="3668869" cy="1375384"/>
            <a:chOff x="4788024" y="3586049"/>
            <a:chExt cx="3668869" cy="1375384"/>
          </a:xfrm>
        </p:grpSpPr>
        <p:sp>
          <p:nvSpPr>
            <p:cNvPr id="25" name="Retângulo de cantos arredondados 24"/>
            <p:cNvSpPr/>
            <p:nvPr/>
          </p:nvSpPr>
          <p:spPr>
            <a:xfrm>
              <a:off x="5888991" y="3861047"/>
              <a:ext cx="2567902" cy="864097"/>
            </a:xfrm>
            <a:prstGeom prst="roundRect">
              <a:avLst/>
            </a:prstGeom>
            <a:solidFill>
              <a:schemeClr val="bg2">
                <a:lumMod val="20000"/>
                <a:lumOff val="80000"/>
              </a:schemeClr>
            </a:solidFill>
            <a:ln>
              <a:solidFill>
                <a:srgbClr val="00666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dirty="0">
                <a:solidFill>
                  <a:srgbClr val="006666"/>
                </a:solidFill>
              </a:endParaRPr>
            </a:p>
          </p:txBody>
        </p:sp>
        <p:sp>
          <p:nvSpPr>
            <p:cNvPr id="26" name="CaixaDeTexto 25"/>
            <p:cNvSpPr txBox="1"/>
            <p:nvPr/>
          </p:nvSpPr>
          <p:spPr>
            <a:xfrm>
              <a:off x="5868144" y="3945830"/>
              <a:ext cx="2567902" cy="707886"/>
            </a:xfrm>
            <a:prstGeom prst="rect">
              <a:avLst/>
            </a:prstGeom>
            <a:noFill/>
          </p:spPr>
          <p:txBody>
            <a:bodyPr wrap="square" rtlCol="0">
              <a:spAutoFit/>
            </a:bodyPr>
            <a:lstStyle/>
            <a:p>
              <a:pPr algn="ctr"/>
              <a:r>
                <a:rPr lang="pt-BR" sz="2000" b="1" dirty="0" smtClean="0">
                  <a:solidFill>
                    <a:srgbClr val="006666"/>
                  </a:solidFill>
                  <a:latin typeface="Calibri" pitchFamily="34" charset="0"/>
                  <a:cs typeface="Calibri" pitchFamily="34" charset="0"/>
                </a:rPr>
                <a:t>Publicação da editora </a:t>
              </a:r>
              <a:r>
                <a:rPr lang="pt-BR" sz="2000" b="1" dirty="0" err="1" smtClean="0">
                  <a:solidFill>
                    <a:srgbClr val="006666"/>
                  </a:solidFill>
                  <a:latin typeface="Calibri" pitchFamily="34" charset="0"/>
                  <a:cs typeface="Calibri" pitchFamily="34" charset="0"/>
                </a:rPr>
                <a:t>Bloomsbury</a:t>
              </a:r>
              <a:r>
                <a:rPr lang="pt-BR" sz="2000" b="1" dirty="0" smtClean="0">
                  <a:solidFill>
                    <a:srgbClr val="006666"/>
                  </a:solidFill>
                  <a:latin typeface="Calibri" pitchFamily="34" charset="0"/>
                  <a:cs typeface="Calibri" pitchFamily="34" charset="0"/>
                </a:rPr>
                <a:t> em 1997</a:t>
              </a:r>
              <a:endParaRPr lang="pt-BR" sz="2000" b="1" dirty="0">
                <a:solidFill>
                  <a:srgbClr val="006666"/>
                </a:solidFill>
                <a:latin typeface="Calibri" pitchFamily="34" charset="0"/>
                <a:cs typeface="Calibri" pitchFamily="34" charset="0"/>
              </a:endParaRPr>
            </a:p>
          </p:txBody>
        </p:sp>
        <p:pic>
          <p:nvPicPr>
            <p:cNvPr id="27" name="Picture 2" descr="http://www.leftfield.org/~rawdon/books/childrens/covers/rowling_harry_potter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586049"/>
              <a:ext cx="904315" cy="13753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upo 27"/>
          <p:cNvGrpSpPr/>
          <p:nvPr/>
        </p:nvGrpSpPr>
        <p:grpSpPr>
          <a:xfrm>
            <a:off x="4219573" y="4876644"/>
            <a:ext cx="4053884" cy="1576692"/>
            <a:chOff x="4427984" y="5020660"/>
            <a:chExt cx="4053884" cy="1576692"/>
          </a:xfrm>
        </p:grpSpPr>
        <p:sp>
          <p:nvSpPr>
            <p:cNvPr id="29" name="Retângulo 28"/>
            <p:cNvSpPr/>
            <p:nvPr/>
          </p:nvSpPr>
          <p:spPr>
            <a:xfrm>
              <a:off x="4427984" y="5479837"/>
              <a:ext cx="2807489" cy="834165"/>
            </a:xfrm>
            <a:prstGeom prst="rect">
              <a:avLst/>
            </a:prstGeom>
            <a:solidFill>
              <a:schemeClr val="bg2">
                <a:lumMod val="20000"/>
                <a:lumOff val="80000"/>
              </a:schemeClr>
            </a:solidFill>
            <a:ln>
              <a:solidFill>
                <a:srgbClr val="00666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2000" b="1" dirty="0">
                  <a:solidFill>
                    <a:srgbClr val="006666"/>
                  </a:solidFill>
                  <a:latin typeface="Calibri" pitchFamily="34" charset="0"/>
                </a:rPr>
                <a:t>Exemplar que está na </a:t>
              </a:r>
              <a:r>
                <a:rPr lang="pt-BR" sz="2000" b="1" dirty="0" smtClean="0">
                  <a:solidFill>
                    <a:srgbClr val="006666"/>
                  </a:solidFill>
                  <a:latin typeface="Calibri" pitchFamily="34" charset="0"/>
                </a:rPr>
                <a:t>estante da biblioteca X</a:t>
              </a:r>
              <a:endParaRPr lang="pt-BR" sz="2000" b="1" dirty="0">
                <a:solidFill>
                  <a:srgbClr val="006666"/>
                </a:solidFill>
                <a:latin typeface="Calibri" pitchFamily="34" charset="0"/>
              </a:endParaRPr>
            </a:p>
          </p:txBody>
        </p:sp>
        <p:pic>
          <p:nvPicPr>
            <p:cNvPr id="30" name="Picture 2" descr="http://www.leftfield.org/~rawdon/books/childrens/covers/rowling_harry_potter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193" y="5020660"/>
              <a:ext cx="1036675" cy="1576692"/>
            </a:xfrm>
            <a:prstGeom prst="rect">
              <a:avLst/>
            </a:prstGeom>
            <a:noFill/>
            <a:effectLst>
              <a:outerShdw blurRad="50800" dist="38100" dir="2700000" algn="tl" rotWithShape="0">
                <a:prstClr val="black">
                  <a:alpha val="40000"/>
                </a:prstClr>
              </a:outerShdw>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2280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35896" y="264525"/>
            <a:ext cx="1656184"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“ideia”</a:t>
            </a:r>
          </a:p>
        </p:txBody>
      </p:sp>
      <p:sp>
        <p:nvSpPr>
          <p:cNvPr id="6" name="Retângulo 5"/>
          <p:cNvSpPr/>
          <p:nvPr/>
        </p:nvSpPr>
        <p:spPr>
          <a:xfrm>
            <a:off x="2411760" y="1494406"/>
            <a:ext cx="1656184"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Texto em inglês</a:t>
            </a:r>
          </a:p>
        </p:txBody>
      </p:sp>
      <p:cxnSp>
        <p:nvCxnSpPr>
          <p:cNvPr id="7" name="Conector de seta reta 6"/>
          <p:cNvCxnSpPr>
            <a:stCxn id="4" idx="2"/>
            <a:endCxn id="6" idx="0"/>
          </p:cNvCxnSpPr>
          <p:nvPr/>
        </p:nvCxnSpPr>
        <p:spPr>
          <a:xfrm flipH="1">
            <a:off x="3239852" y="978860"/>
            <a:ext cx="1152128" cy="515546"/>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4788024" y="1494405"/>
            <a:ext cx="1656184"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Texto em português</a:t>
            </a:r>
          </a:p>
        </p:txBody>
      </p:sp>
      <p:cxnSp>
        <p:nvCxnSpPr>
          <p:cNvPr id="10" name="Conector de seta reta 9"/>
          <p:cNvCxnSpPr>
            <a:stCxn id="4" idx="2"/>
            <a:endCxn id="9" idx="0"/>
          </p:cNvCxnSpPr>
          <p:nvPr/>
        </p:nvCxnSpPr>
        <p:spPr>
          <a:xfrm>
            <a:off x="4391980" y="978860"/>
            <a:ext cx="1224136" cy="515545"/>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1691680" y="3000829"/>
            <a:ext cx="1656184"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Editora X, 2004</a:t>
            </a:r>
          </a:p>
        </p:txBody>
      </p:sp>
      <p:cxnSp>
        <p:nvCxnSpPr>
          <p:cNvPr id="13" name="Conector de seta reta 12"/>
          <p:cNvCxnSpPr>
            <a:stCxn id="6" idx="2"/>
            <a:endCxn id="12" idx="0"/>
          </p:cNvCxnSpPr>
          <p:nvPr/>
        </p:nvCxnSpPr>
        <p:spPr>
          <a:xfrm flipH="1">
            <a:off x="2519772" y="2208741"/>
            <a:ext cx="648072" cy="792088"/>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3635896" y="3000828"/>
            <a:ext cx="1656184"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Editora A, PDF, 2008</a:t>
            </a:r>
          </a:p>
        </p:txBody>
      </p:sp>
      <p:cxnSp>
        <p:nvCxnSpPr>
          <p:cNvPr id="16" name="Conector de seta reta 15"/>
          <p:cNvCxnSpPr>
            <a:stCxn id="9" idx="2"/>
            <a:endCxn id="15" idx="0"/>
          </p:cNvCxnSpPr>
          <p:nvPr/>
        </p:nvCxnSpPr>
        <p:spPr>
          <a:xfrm flipH="1">
            <a:off x="4463988" y="2208740"/>
            <a:ext cx="1080120" cy="792088"/>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5724128" y="3000827"/>
            <a:ext cx="1656184"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Editora A, 2011</a:t>
            </a:r>
          </a:p>
        </p:txBody>
      </p:sp>
      <p:cxnSp>
        <p:nvCxnSpPr>
          <p:cNvPr id="19" name="Conector de seta reta 18"/>
          <p:cNvCxnSpPr>
            <a:stCxn id="9" idx="2"/>
            <a:endCxn id="18" idx="0"/>
          </p:cNvCxnSpPr>
          <p:nvPr/>
        </p:nvCxnSpPr>
        <p:spPr>
          <a:xfrm>
            <a:off x="5544108" y="2208740"/>
            <a:ext cx="1008112" cy="792087"/>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21" name="Retângulo 20"/>
          <p:cNvSpPr/>
          <p:nvPr/>
        </p:nvSpPr>
        <p:spPr>
          <a:xfrm>
            <a:off x="3875187" y="4580047"/>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1</a:t>
            </a:r>
          </a:p>
        </p:txBody>
      </p:sp>
      <p:cxnSp>
        <p:nvCxnSpPr>
          <p:cNvPr id="22" name="Conector de seta reta 21"/>
          <p:cNvCxnSpPr>
            <a:stCxn id="15" idx="2"/>
            <a:endCxn id="21" idx="0"/>
          </p:cNvCxnSpPr>
          <p:nvPr/>
        </p:nvCxnSpPr>
        <p:spPr>
          <a:xfrm flipH="1">
            <a:off x="4451251" y="3715163"/>
            <a:ext cx="12737" cy="864884"/>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7596336" y="4440989"/>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1</a:t>
            </a:r>
          </a:p>
        </p:txBody>
      </p:sp>
      <p:cxnSp>
        <p:nvCxnSpPr>
          <p:cNvPr id="25" name="Conector de seta reta 24"/>
          <p:cNvCxnSpPr>
            <a:stCxn id="18" idx="2"/>
            <a:endCxn id="24" idx="0"/>
          </p:cNvCxnSpPr>
          <p:nvPr/>
        </p:nvCxnSpPr>
        <p:spPr>
          <a:xfrm>
            <a:off x="6480212" y="3715162"/>
            <a:ext cx="1692188" cy="725827"/>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27" name="Retângulo 26"/>
          <p:cNvSpPr/>
          <p:nvPr/>
        </p:nvSpPr>
        <p:spPr>
          <a:xfrm>
            <a:off x="7020272" y="5017053"/>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2</a:t>
            </a:r>
          </a:p>
        </p:txBody>
      </p:sp>
      <p:cxnSp>
        <p:nvCxnSpPr>
          <p:cNvPr id="28" name="Conector de seta reta 27"/>
          <p:cNvCxnSpPr>
            <a:stCxn id="18" idx="2"/>
            <a:endCxn id="27" idx="0"/>
          </p:cNvCxnSpPr>
          <p:nvPr/>
        </p:nvCxnSpPr>
        <p:spPr>
          <a:xfrm>
            <a:off x="6480212" y="3715162"/>
            <a:ext cx="1116124" cy="1301891"/>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30" name="Retângulo 29"/>
          <p:cNvSpPr/>
          <p:nvPr/>
        </p:nvSpPr>
        <p:spPr>
          <a:xfrm>
            <a:off x="6300192" y="5593117"/>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3</a:t>
            </a:r>
          </a:p>
        </p:txBody>
      </p:sp>
      <p:cxnSp>
        <p:nvCxnSpPr>
          <p:cNvPr id="31" name="Conector de seta reta 30"/>
          <p:cNvCxnSpPr>
            <a:stCxn id="18" idx="2"/>
            <a:endCxn id="30" idx="0"/>
          </p:cNvCxnSpPr>
          <p:nvPr/>
        </p:nvCxnSpPr>
        <p:spPr>
          <a:xfrm>
            <a:off x="6480212" y="3715162"/>
            <a:ext cx="396044" cy="1877955"/>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5220072" y="5947412"/>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4</a:t>
            </a:r>
          </a:p>
        </p:txBody>
      </p:sp>
      <p:cxnSp>
        <p:nvCxnSpPr>
          <p:cNvPr id="34" name="Conector de seta reta 33"/>
          <p:cNvCxnSpPr>
            <a:stCxn id="18" idx="2"/>
            <a:endCxn id="33" idx="0"/>
          </p:cNvCxnSpPr>
          <p:nvPr/>
        </p:nvCxnSpPr>
        <p:spPr>
          <a:xfrm flipH="1">
            <a:off x="5796136" y="3715162"/>
            <a:ext cx="684076" cy="2232250"/>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36" name="Retângulo 35"/>
          <p:cNvSpPr/>
          <p:nvPr/>
        </p:nvSpPr>
        <p:spPr>
          <a:xfrm>
            <a:off x="971600" y="4512997"/>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1</a:t>
            </a:r>
          </a:p>
        </p:txBody>
      </p:sp>
      <p:cxnSp>
        <p:nvCxnSpPr>
          <p:cNvPr id="37" name="Conector de seta reta 36"/>
          <p:cNvCxnSpPr>
            <a:stCxn id="36" idx="3"/>
            <a:endCxn id="12" idx="2"/>
          </p:cNvCxnSpPr>
          <p:nvPr/>
        </p:nvCxnSpPr>
        <p:spPr>
          <a:xfrm flipV="1">
            <a:off x="2123728" y="3715164"/>
            <a:ext cx="324036" cy="1155001"/>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39" name="Retângulo 38"/>
          <p:cNvSpPr/>
          <p:nvPr/>
        </p:nvSpPr>
        <p:spPr>
          <a:xfrm>
            <a:off x="1979712" y="5377093"/>
            <a:ext cx="1152128" cy="714335"/>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Item 2</a:t>
            </a:r>
          </a:p>
        </p:txBody>
      </p:sp>
      <p:cxnSp>
        <p:nvCxnSpPr>
          <p:cNvPr id="40" name="Conector de seta reta 39"/>
          <p:cNvCxnSpPr>
            <a:stCxn id="39" idx="0"/>
            <a:endCxn id="12" idx="2"/>
          </p:cNvCxnSpPr>
          <p:nvPr/>
        </p:nvCxnSpPr>
        <p:spPr>
          <a:xfrm flipH="1" flipV="1">
            <a:off x="2447764" y="3715164"/>
            <a:ext cx="108012" cy="1661929"/>
          </a:xfrm>
          <a:prstGeom prst="straightConnector1">
            <a:avLst/>
          </a:prstGeom>
          <a:solidFill>
            <a:srgbClr val="C00000"/>
          </a:solidFill>
          <a:ln w="1905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41" name="Retângulo 40"/>
          <p:cNvSpPr/>
          <p:nvPr/>
        </p:nvSpPr>
        <p:spPr>
          <a:xfrm rot="16200000">
            <a:off x="-123087" y="269739"/>
            <a:ext cx="990178" cy="431800"/>
          </a:xfrm>
          <a:prstGeom prst="rect">
            <a:avLst/>
          </a:prstGeom>
          <a:solidFill>
            <a:srgbClr val="FFFF0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smtClean="0">
                <a:solidFill>
                  <a:schemeClr val="bg1"/>
                </a:solidFill>
                <a:latin typeface="Calibri" pitchFamily="34" charset="0"/>
                <a:cs typeface="Calibri" pitchFamily="34" charset="0"/>
              </a:rPr>
              <a:t>Obra</a:t>
            </a:r>
            <a:endParaRPr lang="pt-BR" sz="2000" b="1" dirty="0">
              <a:solidFill>
                <a:schemeClr val="bg1"/>
              </a:solidFill>
              <a:latin typeface="Calibri" pitchFamily="34" charset="0"/>
              <a:cs typeface="Calibri" pitchFamily="34" charset="0"/>
            </a:endParaRPr>
          </a:p>
        </p:txBody>
      </p:sp>
      <p:sp>
        <p:nvSpPr>
          <p:cNvPr id="42" name="Retângulo 41"/>
          <p:cNvSpPr/>
          <p:nvPr/>
        </p:nvSpPr>
        <p:spPr>
          <a:xfrm rot="16200000">
            <a:off x="-312076" y="1448904"/>
            <a:ext cx="1368155" cy="431800"/>
          </a:xfrm>
          <a:prstGeom prst="rect">
            <a:avLst/>
          </a:prstGeom>
          <a:solidFill>
            <a:srgbClr val="FFFF0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Expressões</a:t>
            </a:r>
          </a:p>
        </p:txBody>
      </p:sp>
      <p:sp>
        <p:nvSpPr>
          <p:cNvPr id="43" name="Retângulo 42"/>
          <p:cNvSpPr/>
          <p:nvPr/>
        </p:nvSpPr>
        <p:spPr>
          <a:xfrm rot="16200000">
            <a:off x="-1017714" y="5252138"/>
            <a:ext cx="2779926" cy="431800"/>
          </a:xfrm>
          <a:prstGeom prst="rect">
            <a:avLst/>
          </a:prstGeom>
          <a:solidFill>
            <a:srgbClr val="FFFF0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Itens</a:t>
            </a:r>
          </a:p>
        </p:txBody>
      </p:sp>
      <p:sp>
        <p:nvSpPr>
          <p:cNvPr id="44" name="Retângulo 43"/>
          <p:cNvSpPr/>
          <p:nvPr/>
        </p:nvSpPr>
        <p:spPr>
          <a:xfrm rot="16200000">
            <a:off x="-492597" y="2997578"/>
            <a:ext cx="1729195" cy="431800"/>
          </a:xfrm>
          <a:prstGeom prst="rect">
            <a:avLst/>
          </a:prstGeom>
          <a:solidFill>
            <a:srgbClr val="FFFF0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a:solidFill>
                  <a:schemeClr val="bg1"/>
                </a:solidFill>
                <a:latin typeface="Calibri" pitchFamily="34" charset="0"/>
                <a:cs typeface="Calibri" pitchFamily="34" charset="0"/>
              </a:rPr>
              <a:t>Manifestações</a:t>
            </a:r>
          </a:p>
        </p:txBody>
      </p:sp>
    </p:spTree>
    <p:extLst>
      <p:ext uri="{BB962C8B-B14F-4D97-AF65-F5344CB8AC3E}">
        <p14:creationId xmlns:p14="http://schemas.microsoft.com/office/powerpoint/2010/main" val="28645221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lumOff val="25000"/>
              </a:schemeClr>
            </a:gs>
            <a:gs pos="100000">
              <a:srgbClr val="002060"/>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Entidades do Grupo 2</a:t>
            </a:r>
            <a:endParaRPr lang="pt-BR" dirty="0"/>
          </a:p>
        </p:txBody>
      </p:sp>
      <p:sp>
        <p:nvSpPr>
          <p:cNvPr id="5" name="Rectangle 17"/>
          <p:cNvSpPr>
            <a:spLocks noChangeArrowheads="1"/>
          </p:cNvSpPr>
          <p:nvPr/>
        </p:nvSpPr>
        <p:spPr bwMode="auto">
          <a:xfrm>
            <a:off x="5690455" y="4608783"/>
            <a:ext cx="2857500" cy="1774288"/>
          </a:xfrm>
          <a:prstGeom prst="rect">
            <a:avLst/>
          </a:prstGeom>
          <a:noFill/>
          <a:ln w="28575">
            <a:solidFill>
              <a:srgbClr val="00B0F0"/>
            </a:solidFill>
            <a:prstDash val="dash"/>
            <a:headEnd type="none" w="sm" len="sm"/>
            <a:tailEnd type="none" w="sm" len="sm"/>
          </a:ln>
          <a:effectLst/>
        </p:spPr>
        <p:style>
          <a:lnRef idx="1">
            <a:schemeClr val="dk1"/>
          </a:lnRef>
          <a:fillRef idx="2">
            <a:schemeClr val="dk1"/>
          </a:fillRef>
          <a:effectRef idx="1">
            <a:schemeClr val="dk1"/>
          </a:effectRef>
          <a:fontRef idx="minor">
            <a:schemeClr val="dk1"/>
          </a:fontRef>
        </p:style>
        <p:txBody>
          <a:bodyPr wrap="none" anchor="ctr"/>
          <a:lstStyle/>
          <a:p>
            <a:endParaRPr lang="en-AU" sz="1800">
              <a:latin typeface="Arial" charset="0"/>
              <a:cs typeface="Arial" charset="0"/>
            </a:endParaRPr>
          </a:p>
        </p:txBody>
      </p:sp>
      <p:sp>
        <p:nvSpPr>
          <p:cNvPr id="6" name="Retângulo 5"/>
          <p:cNvSpPr/>
          <p:nvPr/>
        </p:nvSpPr>
        <p:spPr>
          <a:xfrm>
            <a:off x="2128837" y="1219736"/>
            <a:ext cx="2160000" cy="53975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Obra</a:t>
            </a:r>
          </a:p>
        </p:txBody>
      </p:sp>
      <p:sp>
        <p:nvSpPr>
          <p:cNvPr id="7" name="Text Box 28"/>
          <p:cNvSpPr txBox="1">
            <a:spLocks noChangeArrowheads="1"/>
          </p:cNvSpPr>
          <p:nvPr/>
        </p:nvSpPr>
        <p:spPr bwMode="auto">
          <a:xfrm>
            <a:off x="2863303" y="5974052"/>
            <a:ext cx="1870200" cy="430887"/>
          </a:xfrm>
          <a:prstGeom prst="rect">
            <a:avLst/>
          </a:prstGeom>
          <a:noFill/>
          <a:ln w="12700">
            <a:noFill/>
            <a:miter lim="800000"/>
            <a:headEnd type="none" w="sm" len="sm"/>
            <a:tailEnd type="none" w="sm" len="sm"/>
          </a:ln>
        </p:spPr>
        <p:txBody>
          <a:bodyPr wrap="square">
            <a:spAutoFit/>
          </a:bodyPr>
          <a:lstStyle/>
          <a:p>
            <a:pPr eaLnBrk="0" hangingPunct="0">
              <a:defRPr/>
            </a:pPr>
            <a:r>
              <a:rPr lang="en-US" sz="2200" b="1" i="1" dirty="0">
                <a:latin typeface="Calibri" pitchFamily="34" charset="0"/>
              </a:rPr>
              <a:t>É </a:t>
            </a:r>
            <a:r>
              <a:rPr lang="en-US" sz="2200" b="1" i="1" dirty="0" err="1">
                <a:latin typeface="Calibri" pitchFamily="34" charset="0"/>
              </a:rPr>
              <a:t>criada</a:t>
            </a:r>
            <a:r>
              <a:rPr lang="en-US" sz="2200" b="1" i="1" dirty="0">
                <a:latin typeface="Calibri" pitchFamily="34" charset="0"/>
              </a:rPr>
              <a:t> </a:t>
            </a:r>
            <a:r>
              <a:rPr lang="en-US" sz="2200" b="1" i="1" dirty="0" err="1">
                <a:latin typeface="Calibri" pitchFamily="34" charset="0"/>
              </a:rPr>
              <a:t>por</a:t>
            </a:r>
            <a:endParaRPr lang="en-US" sz="2200" b="1" i="1" dirty="0">
              <a:latin typeface="Calibri" pitchFamily="34" charset="0"/>
            </a:endParaRPr>
          </a:p>
        </p:txBody>
      </p:sp>
      <p:cxnSp>
        <p:nvCxnSpPr>
          <p:cNvPr id="35" name="Conector reto 34"/>
          <p:cNvCxnSpPr/>
          <p:nvPr/>
        </p:nvCxnSpPr>
        <p:spPr bwMode="auto">
          <a:xfrm rot="10800000">
            <a:off x="628650" y="1473736"/>
            <a:ext cx="1357312" cy="1588"/>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bwMode="auto">
          <a:xfrm rot="5400000">
            <a:off x="-1836738" y="3939124"/>
            <a:ext cx="4932363"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bwMode="auto">
          <a:xfrm>
            <a:off x="628650" y="6402924"/>
            <a:ext cx="5040312" cy="1587"/>
          </a:xfrm>
          <a:prstGeom prst="line">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bwMode="auto">
          <a:xfrm>
            <a:off x="1557337" y="1472149"/>
            <a:ext cx="285750" cy="158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bwMode="auto">
          <a:xfrm>
            <a:off x="5239444" y="6402924"/>
            <a:ext cx="285750" cy="158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2628899" y="1973799"/>
            <a:ext cx="2160000" cy="53975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Expressão</a:t>
            </a:r>
          </a:p>
        </p:txBody>
      </p:sp>
      <p:sp>
        <p:nvSpPr>
          <p:cNvPr id="10" name="Text Box 27"/>
          <p:cNvSpPr txBox="1">
            <a:spLocks noChangeArrowheads="1"/>
          </p:cNvSpPr>
          <p:nvPr/>
        </p:nvSpPr>
        <p:spPr bwMode="auto">
          <a:xfrm>
            <a:off x="2863303" y="5397988"/>
            <a:ext cx="1996729" cy="430887"/>
          </a:xfrm>
          <a:prstGeom prst="rect">
            <a:avLst/>
          </a:prstGeom>
          <a:noFill/>
          <a:ln w="12700">
            <a:noFill/>
            <a:miter lim="800000"/>
            <a:headEnd type="none" w="sm" len="sm"/>
            <a:tailEnd type="none" w="sm" len="sm"/>
          </a:ln>
        </p:spPr>
        <p:txBody>
          <a:bodyPr wrap="square">
            <a:spAutoFit/>
          </a:bodyPr>
          <a:lstStyle/>
          <a:p>
            <a:pPr eaLnBrk="0" hangingPunct="0">
              <a:defRPr/>
            </a:pPr>
            <a:r>
              <a:rPr lang="en-US" sz="2200" b="1" i="1" dirty="0">
                <a:latin typeface="Calibri" pitchFamily="34" charset="0"/>
              </a:rPr>
              <a:t>É </a:t>
            </a:r>
            <a:r>
              <a:rPr lang="en-US" sz="2200" b="1" i="1" dirty="0" err="1">
                <a:latin typeface="Calibri" pitchFamily="34" charset="0"/>
              </a:rPr>
              <a:t>realizada</a:t>
            </a:r>
            <a:r>
              <a:rPr lang="en-US" sz="2200" b="1" i="1" dirty="0">
                <a:latin typeface="Calibri" pitchFamily="34" charset="0"/>
              </a:rPr>
              <a:t> </a:t>
            </a:r>
            <a:r>
              <a:rPr lang="en-US" sz="2200" b="1" i="1" dirty="0" err="1">
                <a:latin typeface="Calibri" pitchFamily="34" charset="0"/>
              </a:rPr>
              <a:t>por</a:t>
            </a:r>
            <a:endParaRPr lang="en-US" sz="2200" b="1" i="1" dirty="0">
              <a:latin typeface="Calibri" pitchFamily="34" charset="0"/>
            </a:endParaRPr>
          </a:p>
        </p:txBody>
      </p:sp>
      <p:cxnSp>
        <p:nvCxnSpPr>
          <p:cNvPr id="30" name="Conector reto 29"/>
          <p:cNvCxnSpPr/>
          <p:nvPr/>
        </p:nvCxnSpPr>
        <p:spPr bwMode="auto">
          <a:xfrm rot="10800000">
            <a:off x="1343025" y="2261136"/>
            <a:ext cx="1154112" cy="0"/>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bwMode="auto">
          <a:xfrm rot="5400000">
            <a:off x="-442119" y="4046280"/>
            <a:ext cx="35702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bwMode="auto">
          <a:xfrm>
            <a:off x="1343025" y="5829836"/>
            <a:ext cx="4286250" cy="0"/>
          </a:xfrm>
          <a:prstGeom prst="line">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bwMode="auto">
          <a:xfrm>
            <a:off x="2133600" y="2259549"/>
            <a:ext cx="242887" cy="158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bwMode="auto">
          <a:xfrm>
            <a:off x="5230812" y="5829836"/>
            <a:ext cx="242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3128962" y="2688174"/>
            <a:ext cx="2160000" cy="53975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Manifestação</a:t>
            </a:r>
          </a:p>
        </p:txBody>
      </p:sp>
      <p:sp>
        <p:nvSpPr>
          <p:cNvPr id="13" name="Text Box 19"/>
          <p:cNvSpPr txBox="1">
            <a:spLocks noChangeArrowheads="1"/>
          </p:cNvSpPr>
          <p:nvPr/>
        </p:nvSpPr>
        <p:spPr bwMode="auto">
          <a:xfrm>
            <a:off x="2863303" y="4829037"/>
            <a:ext cx="2082385" cy="430887"/>
          </a:xfrm>
          <a:prstGeom prst="rect">
            <a:avLst/>
          </a:prstGeom>
          <a:noFill/>
          <a:ln w="12700">
            <a:noFill/>
            <a:miter lim="800000"/>
            <a:headEnd type="none" w="sm" len="sm"/>
            <a:tailEnd type="none" w="sm" len="sm"/>
          </a:ln>
        </p:spPr>
        <p:txBody>
          <a:bodyPr wrap="square">
            <a:spAutoFit/>
          </a:bodyPr>
          <a:lstStyle/>
          <a:p>
            <a:pPr eaLnBrk="0" hangingPunct="0">
              <a:defRPr/>
            </a:pPr>
            <a:r>
              <a:rPr lang="en-US" sz="2200" b="1" i="1" dirty="0">
                <a:latin typeface="Calibri" pitchFamily="34" charset="0"/>
              </a:rPr>
              <a:t>É </a:t>
            </a:r>
            <a:r>
              <a:rPr lang="en-US" sz="2200" b="1" i="1" dirty="0" err="1">
                <a:latin typeface="Calibri" pitchFamily="34" charset="0"/>
              </a:rPr>
              <a:t>produzida</a:t>
            </a:r>
            <a:r>
              <a:rPr lang="en-US" sz="2200" b="1" i="1" dirty="0">
                <a:latin typeface="Calibri" pitchFamily="34" charset="0"/>
              </a:rPr>
              <a:t> </a:t>
            </a:r>
            <a:r>
              <a:rPr lang="en-US" sz="2200" b="1" i="1" dirty="0" err="1">
                <a:latin typeface="Calibri" pitchFamily="34" charset="0"/>
              </a:rPr>
              <a:t>por</a:t>
            </a:r>
            <a:endParaRPr lang="en-US" sz="2200" b="1" i="1" dirty="0">
              <a:latin typeface="Calibri" pitchFamily="34" charset="0"/>
            </a:endParaRPr>
          </a:p>
        </p:txBody>
      </p:sp>
      <p:cxnSp>
        <p:nvCxnSpPr>
          <p:cNvPr id="25" name="Conector reto 24"/>
          <p:cNvCxnSpPr/>
          <p:nvPr/>
        </p:nvCxnSpPr>
        <p:spPr bwMode="auto">
          <a:xfrm rot="10800000">
            <a:off x="2057400" y="2973924"/>
            <a:ext cx="962025" cy="1587"/>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bwMode="auto">
          <a:xfrm rot="5400000">
            <a:off x="914400" y="4116924"/>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bwMode="auto">
          <a:xfrm>
            <a:off x="2057400" y="5258336"/>
            <a:ext cx="3571875" cy="1588"/>
          </a:xfrm>
          <a:prstGeom prst="line">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bwMode="auto">
          <a:xfrm>
            <a:off x="2716212" y="2973924"/>
            <a:ext cx="20161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bwMode="auto">
          <a:xfrm>
            <a:off x="5297487" y="5258336"/>
            <a:ext cx="203200" cy="1588"/>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3651249" y="3402549"/>
            <a:ext cx="2160000" cy="53975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Item</a:t>
            </a:r>
          </a:p>
        </p:txBody>
      </p:sp>
      <p:sp>
        <p:nvSpPr>
          <p:cNvPr id="16" name="Text Box 18"/>
          <p:cNvSpPr txBox="1">
            <a:spLocks noChangeArrowheads="1"/>
          </p:cNvSpPr>
          <p:nvPr/>
        </p:nvSpPr>
        <p:spPr bwMode="auto">
          <a:xfrm>
            <a:off x="2863303" y="4245860"/>
            <a:ext cx="2312987" cy="430887"/>
          </a:xfrm>
          <a:prstGeom prst="rect">
            <a:avLst/>
          </a:prstGeom>
          <a:noFill/>
          <a:ln w="12700">
            <a:noFill/>
            <a:miter lim="800000"/>
            <a:headEnd type="none" w="sm" len="sm"/>
            <a:tailEnd type="none" w="sm" len="sm"/>
          </a:ln>
        </p:spPr>
        <p:txBody>
          <a:bodyPr wrap="square">
            <a:spAutoFit/>
          </a:bodyPr>
          <a:lstStyle/>
          <a:p>
            <a:pPr eaLnBrk="0" hangingPunct="0">
              <a:defRPr/>
            </a:pPr>
            <a:r>
              <a:rPr lang="en-US" sz="2200" b="1" i="1" dirty="0">
                <a:latin typeface="Calibri" pitchFamily="34" charset="0"/>
              </a:rPr>
              <a:t>É </a:t>
            </a:r>
            <a:r>
              <a:rPr lang="en-US" sz="2200" b="1" i="1" dirty="0" err="1" smtClean="0">
                <a:latin typeface="Calibri" pitchFamily="34" charset="0"/>
              </a:rPr>
              <a:t>guardado</a:t>
            </a:r>
            <a:r>
              <a:rPr lang="en-US" sz="2200" b="1" i="1" dirty="0" smtClean="0">
                <a:latin typeface="Calibri" pitchFamily="34" charset="0"/>
              </a:rPr>
              <a:t> </a:t>
            </a:r>
            <a:r>
              <a:rPr lang="en-US" sz="2200" b="1" i="1" dirty="0" err="1" smtClean="0">
                <a:latin typeface="Calibri" pitchFamily="34" charset="0"/>
              </a:rPr>
              <a:t>por</a:t>
            </a:r>
            <a:endParaRPr lang="en-US" sz="2200" b="1" i="1" dirty="0">
              <a:latin typeface="Calibri" pitchFamily="34" charset="0"/>
            </a:endParaRPr>
          </a:p>
        </p:txBody>
      </p:sp>
      <p:cxnSp>
        <p:nvCxnSpPr>
          <p:cNvPr id="20" name="Conector reto 19"/>
          <p:cNvCxnSpPr/>
          <p:nvPr/>
        </p:nvCxnSpPr>
        <p:spPr bwMode="auto">
          <a:xfrm rot="10800000">
            <a:off x="2771775" y="3688299"/>
            <a:ext cx="769937" cy="0"/>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bwMode="auto">
          <a:xfrm rot="5400000">
            <a:off x="2271712" y="4188362"/>
            <a:ext cx="10001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bwMode="auto">
          <a:xfrm>
            <a:off x="2771775" y="4688424"/>
            <a:ext cx="2857500"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bwMode="auto">
          <a:xfrm>
            <a:off x="3298825" y="3688299"/>
            <a:ext cx="16192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bwMode="auto">
          <a:xfrm>
            <a:off x="5364162" y="4688424"/>
            <a:ext cx="16192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5874977" y="4899097"/>
            <a:ext cx="2520280" cy="428625"/>
          </a:xfrm>
          <a:prstGeom prst="rect">
            <a:avLst/>
          </a:prstGeom>
          <a:solidFill>
            <a:srgbClr val="00B0F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Pessoa</a:t>
            </a:r>
          </a:p>
        </p:txBody>
      </p:sp>
      <p:sp>
        <p:nvSpPr>
          <p:cNvPr id="19" name="Retângulo 18"/>
          <p:cNvSpPr/>
          <p:nvPr/>
        </p:nvSpPr>
        <p:spPr>
          <a:xfrm>
            <a:off x="5874977" y="5537470"/>
            <a:ext cx="2520280" cy="638373"/>
          </a:xfrm>
          <a:prstGeom prst="rect">
            <a:avLst/>
          </a:prstGeom>
          <a:solidFill>
            <a:srgbClr val="00B0F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400" b="1" dirty="0">
                <a:solidFill>
                  <a:schemeClr val="bg1"/>
                </a:solidFill>
                <a:latin typeface="Calibri" pitchFamily="34" charset="0"/>
                <a:cs typeface="Calibri" pitchFamily="34" charset="0"/>
              </a:rPr>
              <a:t>Entidade coletiva</a:t>
            </a:r>
          </a:p>
        </p:txBody>
      </p:sp>
    </p:spTree>
    <p:extLst>
      <p:ext uri="{BB962C8B-B14F-4D97-AF65-F5344CB8AC3E}">
        <p14:creationId xmlns:p14="http://schemas.microsoft.com/office/powerpoint/2010/main" val="36643834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Entidades do Grupo 3</a:t>
            </a:r>
            <a:endParaRPr lang="pt-BR" dirty="0"/>
          </a:p>
        </p:txBody>
      </p:sp>
      <p:sp>
        <p:nvSpPr>
          <p:cNvPr id="4" name="Rectangle 16"/>
          <p:cNvSpPr>
            <a:spLocks noChangeArrowheads="1"/>
          </p:cNvSpPr>
          <p:nvPr/>
        </p:nvSpPr>
        <p:spPr bwMode="auto">
          <a:xfrm>
            <a:off x="5322586" y="3537124"/>
            <a:ext cx="3076947" cy="908149"/>
          </a:xfrm>
          <a:prstGeom prst="rect">
            <a:avLst/>
          </a:prstGeom>
          <a:noFill/>
          <a:ln w="19050">
            <a:solidFill>
              <a:srgbClr val="00B0F0"/>
            </a:solidFill>
            <a:prstDash val="dash"/>
            <a:headEnd type="none" w="sm" len="sm"/>
            <a:tailEnd type="none" w="sm" len="sm"/>
          </a:ln>
          <a:effectLst/>
        </p:spPr>
        <p:style>
          <a:lnRef idx="1">
            <a:schemeClr val="dk1"/>
          </a:lnRef>
          <a:fillRef idx="2">
            <a:schemeClr val="dk1"/>
          </a:fillRef>
          <a:effectRef idx="1">
            <a:schemeClr val="dk1"/>
          </a:effectRef>
          <a:fontRef idx="minor">
            <a:schemeClr val="dk1"/>
          </a:fontRef>
        </p:style>
        <p:txBody>
          <a:bodyPr wrap="none" anchor="ctr"/>
          <a:lstStyle/>
          <a:p>
            <a:endParaRPr lang="en-AU" sz="1800">
              <a:solidFill>
                <a:schemeClr val="bg1"/>
              </a:solidFill>
              <a:cs typeface="Arial" charset="0"/>
            </a:endParaRPr>
          </a:p>
        </p:txBody>
      </p:sp>
      <p:sp>
        <p:nvSpPr>
          <p:cNvPr id="5" name="Rectangle 18"/>
          <p:cNvSpPr>
            <a:spLocks noChangeArrowheads="1"/>
          </p:cNvSpPr>
          <p:nvPr/>
        </p:nvSpPr>
        <p:spPr bwMode="auto">
          <a:xfrm>
            <a:off x="5322586" y="1393999"/>
            <a:ext cx="3076947" cy="2071687"/>
          </a:xfrm>
          <a:prstGeom prst="rect">
            <a:avLst/>
          </a:prstGeom>
          <a:noFill/>
          <a:ln w="19050">
            <a:solidFill>
              <a:srgbClr val="00B0F0"/>
            </a:solidFill>
            <a:prstDash val="dash"/>
            <a:headEnd type="none" w="sm" len="sm"/>
            <a:tailEnd type="none" w="sm" len="sm"/>
          </a:ln>
          <a:effectLst/>
        </p:spPr>
        <p:style>
          <a:lnRef idx="1">
            <a:schemeClr val="dk1"/>
          </a:lnRef>
          <a:fillRef idx="2">
            <a:schemeClr val="dk1"/>
          </a:fillRef>
          <a:effectRef idx="1">
            <a:schemeClr val="dk1"/>
          </a:effectRef>
          <a:fontRef idx="minor">
            <a:schemeClr val="dk1"/>
          </a:fontRef>
        </p:style>
        <p:txBody>
          <a:bodyPr wrap="none" anchor="ctr"/>
          <a:lstStyle/>
          <a:p>
            <a:endParaRPr lang="en-AU" sz="1800">
              <a:solidFill>
                <a:schemeClr val="bg1"/>
              </a:solidFill>
              <a:cs typeface="Arial" charset="0"/>
            </a:endParaRPr>
          </a:p>
        </p:txBody>
      </p:sp>
      <p:sp>
        <p:nvSpPr>
          <p:cNvPr id="6" name="Rectangle 23"/>
          <p:cNvSpPr>
            <a:spLocks noChangeArrowheads="1"/>
          </p:cNvSpPr>
          <p:nvPr/>
        </p:nvSpPr>
        <p:spPr bwMode="auto">
          <a:xfrm>
            <a:off x="5322586" y="4517281"/>
            <a:ext cx="3076947" cy="2071687"/>
          </a:xfrm>
          <a:prstGeom prst="rect">
            <a:avLst/>
          </a:prstGeom>
          <a:noFill/>
          <a:ln w="19050">
            <a:solidFill>
              <a:srgbClr val="00B0F0"/>
            </a:solidFill>
            <a:prstDash val="dash"/>
            <a:headEnd type="none" w="sm" len="sm"/>
            <a:tailEnd type="none" w="sm" len="sm"/>
          </a:ln>
          <a:effectLst/>
        </p:spPr>
        <p:style>
          <a:lnRef idx="1">
            <a:schemeClr val="dk1"/>
          </a:lnRef>
          <a:fillRef idx="2">
            <a:schemeClr val="dk1"/>
          </a:fillRef>
          <a:effectRef idx="1">
            <a:schemeClr val="dk1"/>
          </a:effectRef>
          <a:fontRef idx="minor">
            <a:schemeClr val="dk1"/>
          </a:fontRef>
        </p:style>
        <p:txBody>
          <a:bodyPr wrap="none" anchor="ctr"/>
          <a:lstStyle/>
          <a:p>
            <a:pPr>
              <a:defRPr/>
            </a:pPr>
            <a:endParaRPr lang="en-AU" sz="1800">
              <a:solidFill>
                <a:schemeClr val="bg1"/>
              </a:solidFill>
              <a:cs typeface="+mn-cs"/>
            </a:endParaRPr>
          </a:p>
        </p:txBody>
      </p:sp>
      <p:sp>
        <p:nvSpPr>
          <p:cNvPr id="7" name="Retângulo 6"/>
          <p:cNvSpPr/>
          <p:nvPr/>
        </p:nvSpPr>
        <p:spPr>
          <a:xfrm>
            <a:off x="5521023" y="1465436"/>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Obra</a:t>
            </a:r>
          </a:p>
        </p:txBody>
      </p:sp>
      <p:sp>
        <p:nvSpPr>
          <p:cNvPr id="8" name="Retângulo 7"/>
          <p:cNvSpPr/>
          <p:nvPr/>
        </p:nvSpPr>
        <p:spPr>
          <a:xfrm>
            <a:off x="5521023" y="1965499"/>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Expressão</a:t>
            </a:r>
          </a:p>
        </p:txBody>
      </p:sp>
      <p:sp>
        <p:nvSpPr>
          <p:cNvPr id="9" name="Retângulo 8"/>
          <p:cNvSpPr/>
          <p:nvPr/>
        </p:nvSpPr>
        <p:spPr>
          <a:xfrm>
            <a:off x="5521023" y="2965624"/>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Item</a:t>
            </a:r>
          </a:p>
        </p:txBody>
      </p:sp>
      <p:sp>
        <p:nvSpPr>
          <p:cNvPr id="10" name="Retângulo 9"/>
          <p:cNvSpPr/>
          <p:nvPr/>
        </p:nvSpPr>
        <p:spPr>
          <a:xfrm>
            <a:off x="5521023" y="2465561"/>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Manifestação</a:t>
            </a:r>
          </a:p>
        </p:txBody>
      </p:sp>
      <p:sp>
        <p:nvSpPr>
          <p:cNvPr id="11" name="Retângulo 10"/>
          <p:cNvSpPr/>
          <p:nvPr/>
        </p:nvSpPr>
        <p:spPr>
          <a:xfrm>
            <a:off x="5521023" y="3608561"/>
            <a:ext cx="2734494" cy="360363"/>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Pessoa</a:t>
            </a:r>
          </a:p>
        </p:txBody>
      </p:sp>
      <p:sp>
        <p:nvSpPr>
          <p:cNvPr id="12" name="Retângulo 11"/>
          <p:cNvSpPr/>
          <p:nvPr/>
        </p:nvSpPr>
        <p:spPr>
          <a:xfrm>
            <a:off x="5521023" y="4013225"/>
            <a:ext cx="2734494" cy="360363"/>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500" b="1" dirty="0">
                <a:solidFill>
                  <a:schemeClr val="bg1"/>
                </a:solidFill>
                <a:latin typeface="Calibri" pitchFamily="34" charset="0"/>
                <a:cs typeface="Calibri" pitchFamily="34" charset="0"/>
              </a:rPr>
              <a:t>Entidade coletiva</a:t>
            </a:r>
          </a:p>
        </p:txBody>
      </p:sp>
      <p:sp>
        <p:nvSpPr>
          <p:cNvPr id="13" name="Retângulo 12"/>
          <p:cNvSpPr/>
          <p:nvPr/>
        </p:nvSpPr>
        <p:spPr>
          <a:xfrm>
            <a:off x="5521023" y="4588718"/>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Conceito</a:t>
            </a:r>
          </a:p>
        </p:txBody>
      </p:sp>
      <p:sp>
        <p:nvSpPr>
          <p:cNvPr id="14" name="Retângulo 13"/>
          <p:cNvSpPr/>
          <p:nvPr/>
        </p:nvSpPr>
        <p:spPr>
          <a:xfrm>
            <a:off x="5521023" y="5088781"/>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Objeto</a:t>
            </a:r>
          </a:p>
        </p:txBody>
      </p:sp>
      <p:sp>
        <p:nvSpPr>
          <p:cNvPr id="15" name="Retângulo 14"/>
          <p:cNvSpPr/>
          <p:nvPr/>
        </p:nvSpPr>
        <p:spPr>
          <a:xfrm>
            <a:off x="5521023" y="5585668"/>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Evento</a:t>
            </a:r>
          </a:p>
        </p:txBody>
      </p:sp>
      <p:sp>
        <p:nvSpPr>
          <p:cNvPr id="16" name="Retângulo 15"/>
          <p:cNvSpPr/>
          <p:nvPr/>
        </p:nvSpPr>
        <p:spPr>
          <a:xfrm>
            <a:off x="5521023" y="6088906"/>
            <a:ext cx="2734494" cy="431800"/>
          </a:xfrm>
          <a:prstGeom prst="rect">
            <a:avLst/>
          </a:prstGeom>
          <a:solidFill>
            <a:schemeClr val="bg2">
              <a:lumMod val="10000"/>
              <a:lumOff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600" b="1" dirty="0">
                <a:solidFill>
                  <a:schemeClr val="bg1"/>
                </a:solidFill>
                <a:latin typeface="Calibri" pitchFamily="34" charset="0"/>
                <a:cs typeface="Calibri" pitchFamily="34" charset="0"/>
              </a:rPr>
              <a:t>Lugar</a:t>
            </a:r>
          </a:p>
        </p:txBody>
      </p:sp>
      <p:sp>
        <p:nvSpPr>
          <p:cNvPr id="17" name="Retângulo 16"/>
          <p:cNvSpPr/>
          <p:nvPr/>
        </p:nvSpPr>
        <p:spPr>
          <a:xfrm>
            <a:off x="2036461" y="1393999"/>
            <a:ext cx="1571625" cy="714375"/>
          </a:xfrm>
          <a:prstGeom prst="rect">
            <a:avLst/>
          </a:prstGeom>
          <a:solidFill>
            <a:srgbClr val="00B0F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000" b="1" dirty="0">
                <a:solidFill>
                  <a:schemeClr val="bg1"/>
                </a:solidFill>
                <a:latin typeface="Calibri" pitchFamily="34" charset="0"/>
                <a:cs typeface="Calibri" pitchFamily="34" charset="0"/>
              </a:rPr>
              <a:t>Obra</a:t>
            </a:r>
          </a:p>
        </p:txBody>
      </p:sp>
      <p:sp>
        <p:nvSpPr>
          <p:cNvPr id="18" name="Text Box 25"/>
          <p:cNvSpPr txBox="1">
            <a:spLocks noChangeArrowheads="1"/>
          </p:cNvSpPr>
          <p:nvPr/>
        </p:nvSpPr>
        <p:spPr bwMode="auto">
          <a:xfrm>
            <a:off x="1892537" y="3996680"/>
            <a:ext cx="2556790" cy="461665"/>
          </a:xfrm>
          <a:prstGeom prst="rect">
            <a:avLst/>
          </a:prstGeom>
          <a:noFill/>
          <a:ln w="12700">
            <a:noFill/>
            <a:miter lim="800000"/>
            <a:headEnd type="none" w="sm" len="sm"/>
            <a:tailEnd type="none" w="sm" len="sm"/>
          </a:ln>
        </p:spPr>
        <p:txBody>
          <a:bodyPr wrap="none">
            <a:spAutoFit/>
          </a:bodyPr>
          <a:lstStyle/>
          <a:p>
            <a:pPr eaLnBrk="0" hangingPunct="0">
              <a:defRPr/>
            </a:pPr>
            <a:r>
              <a:rPr lang="en-US" sz="2400" b="1" i="1" dirty="0">
                <a:latin typeface="Calibri" pitchFamily="34" charset="0"/>
              </a:rPr>
              <a:t>Tem </a:t>
            </a:r>
            <a:r>
              <a:rPr lang="en-US" sz="2400" b="1" i="1" dirty="0" err="1">
                <a:latin typeface="Calibri" pitchFamily="34" charset="0"/>
              </a:rPr>
              <a:t>como</a:t>
            </a:r>
            <a:r>
              <a:rPr lang="en-US" sz="2400" b="1" i="1" dirty="0">
                <a:latin typeface="Calibri" pitchFamily="34" charset="0"/>
              </a:rPr>
              <a:t> </a:t>
            </a:r>
            <a:r>
              <a:rPr lang="en-US" sz="2400" b="1" i="1" dirty="0" err="1">
                <a:latin typeface="Calibri" pitchFamily="34" charset="0"/>
              </a:rPr>
              <a:t>assunto</a:t>
            </a:r>
            <a:endParaRPr lang="en-US" sz="2400" b="1" i="1" dirty="0">
              <a:latin typeface="Calibri" pitchFamily="34" charset="0"/>
            </a:endParaRPr>
          </a:p>
        </p:txBody>
      </p:sp>
      <p:cxnSp>
        <p:nvCxnSpPr>
          <p:cNvPr id="19" name="Conector reto 18"/>
          <p:cNvCxnSpPr/>
          <p:nvPr/>
        </p:nvCxnSpPr>
        <p:spPr bwMode="auto">
          <a:xfrm rot="10800000">
            <a:off x="964898" y="1752774"/>
            <a:ext cx="981075" cy="0"/>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bwMode="auto">
          <a:xfrm>
            <a:off x="964898" y="1752774"/>
            <a:ext cx="0" cy="2238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bwMode="auto">
          <a:xfrm>
            <a:off x="964898" y="3991199"/>
            <a:ext cx="4357688" cy="0"/>
          </a:xfrm>
          <a:prstGeom prst="line">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bwMode="auto">
          <a:xfrm>
            <a:off x="1592857" y="1751186"/>
            <a:ext cx="206375" cy="1588"/>
          </a:xfrm>
          <a:prstGeom prst="straightConnector1">
            <a:avLst/>
          </a:prstGeom>
          <a:ln w="285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bwMode="auto">
          <a:xfrm>
            <a:off x="4952798" y="3989135"/>
            <a:ext cx="206375" cy="1588"/>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bwMode="auto">
          <a:xfrm rot="5400000">
            <a:off x="868061" y="2219499"/>
            <a:ext cx="633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bwMode="auto">
          <a:xfrm rot="10800000">
            <a:off x="1179211" y="1903586"/>
            <a:ext cx="769937" cy="0"/>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bwMode="auto">
          <a:xfrm>
            <a:off x="1179211" y="2536999"/>
            <a:ext cx="4071937" cy="0"/>
          </a:xfrm>
          <a:prstGeom prst="line">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bwMode="auto">
          <a:xfrm>
            <a:off x="1641326" y="1903586"/>
            <a:ext cx="161925" cy="0"/>
          </a:xfrm>
          <a:prstGeom prst="straightConnector1">
            <a:avLst/>
          </a:prstGeom>
          <a:ln w="285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bwMode="auto">
          <a:xfrm>
            <a:off x="4946348" y="2536999"/>
            <a:ext cx="16192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 Box 25"/>
          <p:cNvSpPr txBox="1">
            <a:spLocks noChangeArrowheads="1"/>
          </p:cNvSpPr>
          <p:nvPr/>
        </p:nvSpPr>
        <p:spPr bwMode="auto">
          <a:xfrm>
            <a:off x="1892537" y="2536999"/>
            <a:ext cx="2556790" cy="461665"/>
          </a:xfrm>
          <a:prstGeom prst="rect">
            <a:avLst/>
          </a:prstGeom>
          <a:noFill/>
          <a:ln w="12700">
            <a:noFill/>
            <a:miter lim="800000"/>
            <a:headEnd type="none" w="sm" len="sm"/>
            <a:tailEnd type="none" w="sm" len="sm"/>
          </a:ln>
        </p:spPr>
        <p:txBody>
          <a:bodyPr wrap="none">
            <a:spAutoFit/>
          </a:bodyPr>
          <a:lstStyle/>
          <a:p>
            <a:pPr eaLnBrk="0" hangingPunct="0">
              <a:defRPr/>
            </a:pPr>
            <a:r>
              <a:rPr lang="en-US" sz="2400" b="1" i="1" dirty="0">
                <a:latin typeface="Calibri" pitchFamily="34" charset="0"/>
              </a:rPr>
              <a:t>Tem </a:t>
            </a:r>
            <a:r>
              <a:rPr lang="en-US" sz="2400" b="1" i="1" dirty="0" err="1">
                <a:latin typeface="Calibri" pitchFamily="34" charset="0"/>
              </a:rPr>
              <a:t>como</a:t>
            </a:r>
            <a:r>
              <a:rPr lang="en-US" sz="2400" b="1" i="1" dirty="0">
                <a:latin typeface="Calibri" pitchFamily="34" charset="0"/>
              </a:rPr>
              <a:t> </a:t>
            </a:r>
            <a:r>
              <a:rPr lang="en-US" sz="2400" b="1" i="1" dirty="0" err="1">
                <a:latin typeface="Calibri" pitchFamily="34" charset="0"/>
              </a:rPr>
              <a:t>assunto</a:t>
            </a:r>
            <a:endParaRPr lang="en-US" sz="2400" b="1" i="1" dirty="0">
              <a:latin typeface="Calibri" pitchFamily="34" charset="0"/>
            </a:endParaRPr>
          </a:p>
        </p:txBody>
      </p:sp>
      <p:cxnSp>
        <p:nvCxnSpPr>
          <p:cNvPr id="31" name="Conector reto 30"/>
          <p:cNvCxnSpPr/>
          <p:nvPr/>
        </p:nvCxnSpPr>
        <p:spPr bwMode="auto">
          <a:xfrm rot="10800000">
            <a:off x="750586" y="1605136"/>
            <a:ext cx="1211262" cy="1588"/>
          </a:xfrm>
          <a:prstGeom prst="line">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bwMode="auto">
          <a:xfrm>
            <a:off x="750586" y="1605136"/>
            <a:ext cx="0" cy="3947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bwMode="auto">
          <a:xfrm>
            <a:off x="750586" y="5553125"/>
            <a:ext cx="4572000" cy="0"/>
          </a:xfrm>
          <a:prstGeom prst="line">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bwMode="auto">
          <a:xfrm>
            <a:off x="1547664" y="1606725"/>
            <a:ext cx="255587" cy="1587"/>
          </a:xfrm>
          <a:prstGeom prst="straightConnector1">
            <a:avLst/>
          </a:prstGeom>
          <a:ln w="285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Conector de seta reta 34"/>
          <p:cNvCxnSpPr/>
          <p:nvPr/>
        </p:nvCxnSpPr>
        <p:spPr bwMode="auto">
          <a:xfrm>
            <a:off x="4952798" y="5553404"/>
            <a:ext cx="255587" cy="1588"/>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 Box 25"/>
          <p:cNvSpPr txBox="1">
            <a:spLocks noChangeArrowheads="1"/>
          </p:cNvSpPr>
          <p:nvPr/>
        </p:nvSpPr>
        <p:spPr bwMode="auto">
          <a:xfrm>
            <a:off x="1892537" y="5571564"/>
            <a:ext cx="2556790" cy="461665"/>
          </a:xfrm>
          <a:prstGeom prst="rect">
            <a:avLst/>
          </a:prstGeom>
          <a:noFill/>
          <a:ln w="12700">
            <a:noFill/>
            <a:miter lim="800000"/>
            <a:headEnd type="none" w="sm" len="sm"/>
            <a:tailEnd type="none" w="sm" len="sm"/>
          </a:ln>
        </p:spPr>
        <p:txBody>
          <a:bodyPr wrap="none">
            <a:spAutoFit/>
          </a:bodyPr>
          <a:lstStyle/>
          <a:p>
            <a:pPr eaLnBrk="0" hangingPunct="0">
              <a:defRPr/>
            </a:pPr>
            <a:r>
              <a:rPr lang="en-US" sz="2400" b="1" i="1" dirty="0">
                <a:latin typeface="Calibri" pitchFamily="34" charset="0"/>
              </a:rPr>
              <a:t>Tem </a:t>
            </a:r>
            <a:r>
              <a:rPr lang="en-US" sz="2400" b="1" i="1" dirty="0" err="1">
                <a:latin typeface="Calibri" pitchFamily="34" charset="0"/>
              </a:rPr>
              <a:t>como</a:t>
            </a:r>
            <a:r>
              <a:rPr lang="en-US" sz="2400" b="1" i="1" dirty="0">
                <a:latin typeface="Calibri" pitchFamily="34" charset="0"/>
              </a:rPr>
              <a:t> </a:t>
            </a:r>
            <a:r>
              <a:rPr lang="en-US" sz="2400" b="1" i="1" dirty="0" err="1">
                <a:latin typeface="Calibri" pitchFamily="34" charset="0"/>
              </a:rPr>
              <a:t>assunto</a:t>
            </a:r>
            <a:endParaRPr lang="en-US" sz="2400" b="1" i="1" dirty="0">
              <a:latin typeface="Calibri" pitchFamily="34" charset="0"/>
            </a:endParaRPr>
          </a:p>
        </p:txBody>
      </p:sp>
    </p:spTree>
    <p:extLst>
      <p:ext uri="{BB962C8B-B14F-4D97-AF65-F5344CB8AC3E}">
        <p14:creationId xmlns:p14="http://schemas.microsoft.com/office/powerpoint/2010/main" val="168694162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Relacionamentos</a:t>
            </a:r>
            <a:endParaRPr lang="pt-BR" dirty="0"/>
          </a:p>
        </p:txBody>
      </p:sp>
      <p:sp>
        <p:nvSpPr>
          <p:cNvPr id="3" name="Espaço Reservado para Conteúdo 2"/>
          <p:cNvSpPr>
            <a:spLocks noGrp="1"/>
          </p:cNvSpPr>
          <p:nvPr>
            <p:ph idx="1"/>
          </p:nvPr>
        </p:nvSpPr>
        <p:spPr/>
        <p:txBody>
          <a:bodyPr/>
          <a:lstStyle/>
          <a:p>
            <a:r>
              <a:rPr lang="pt-BR" b="1" dirty="0">
                <a:solidFill>
                  <a:srgbClr val="FFFF00"/>
                </a:solidFill>
              </a:rPr>
              <a:t>Obra </a:t>
            </a:r>
            <a:r>
              <a:rPr lang="pt-BR" b="1" dirty="0" smtClean="0">
                <a:solidFill>
                  <a:srgbClr val="FFFF00"/>
                </a:solidFill>
              </a:rPr>
              <a:t>↔ Obra</a:t>
            </a:r>
          </a:p>
          <a:p>
            <a:pPr lvl="1" indent="-252000"/>
            <a:r>
              <a:rPr lang="pt-BR" dirty="0" smtClean="0"/>
              <a:t>Sequencial</a:t>
            </a:r>
          </a:p>
          <a:p>
            <a:pPr lvl="1" indent="-252000"/>
            <a:r>
              <a:rPr lang="pt-BR" dirty="0" smtClean="0"/>
              <a:t>Suplemento</a:t>
            </a:r>
          </a:p>
          <a:p>
            <a:pPr lvl="1" indent="-252000"/>
            <a:r>
              <a:rPr lang="pt-BR" dirty="0" smtClean="0"/>
              <a:t>Complemento</a:t>
            </a:r>
          </a:p>
          <a:p>
            <a:pPr lvl="1" indent="-252000"/>
            <a:r>
              <a:rPr lang="pt-BR" dirty="0" smtClean="0"/>
              <a:t>Transformação</a:t>
            </a:r>
          </a:p>
          <a:p>
            <a:pPr lvl="1" indent="-252000"/>
            <a:r>
              <a:rPr lang="pt-BR" dirty="0" smtClean="0"/>
              <a:t>Todo-parte</a:t>
            </a:r>
          </a:p>
          <a:p>
            <a:pPr lvl="1" indent="-252000"/>
            <a:r>
              <a:rPr lang="pt-BR" dirty="0" smtClean="0"/>
              <a:t>...</a:t>
            </a:r>
          </a:p>
        </p:txBody>
      </p:sp>
    </p:spTree>
    <p:extLst>
      <p:ext uri="{BB962C8B-B14F-4D97-AF65-F5344CB8AC3E}">
        <p14:creationId xmlns:p14="http://schemas.microsoft.com/office/powerpoint/2010/main" val="1459027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Relacionamentos</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b="1" dirty="0" smtClean="0">
                <a:solidFill>
                  <a:srgbClr val="FFFF00"/>
                </a:solidFill>
              </a:rPr>
              <a:t>Expressão ↔ Expressão</a:t>
            </a:r>
          </a:p>
          <a:p>
            <a:pPr lvl="1" indent="-252000"/>
            <a:r>
              <a:rPr lang="pt-BR" dirty="0" smtClean="0"/>
              <a:t>Revisão</a:t>
            </a:r>
          </a:p>
          <a:p>
            <a:pPr lvl="1" indent="-252000"/>
            <a:r>
              <a:rPr lang="pt-BR" dirty="0" smtClean="0"/>
              <a:t>Tradução</a:t>
            </a:r>
          </a:p>
          <a:p>
            <a:pPr lvl="1" indent="-252000"/>
            <a:r>
              <a:rPr lang="pt-BR" dirty="0" smtClean="0"/>
              <a:t>...</a:t>
            </a:r>
          </a:p>
          <a:p>
            <a:r>
              <a:rPr lang="pt-BR" b="1" dirty="0" smtClean="0">
                <a:solidFill>
                  <a:srgbClr val="FFFF00"/>
                </a:solidFill>
              </a:rPr>
              <a:t>Manifestação </a:t>
            </a:r>
            <a:r>
              <a:rPr lang="pt-BR" b="1" dirty="0">
                <a:solidFill>
                  <a:srgbClr val="FFFF00"/>
                </a:solidFill>
              </a:rPr>
              <a:t>↔ </a:t>
            </a:r>
            <a:r>
              <a:rPr lang="pt-BR" b="1" dirty="0" smtClean="0">
                <a:solidFill>
                  <a:srgbClr val="FFFF00"/>
                </a:solidFill>
              </a:rPr>
              <a:t>Manifestação</a:t>
            </a:r>
            <a:endParaRPr lang="pt-BR" b="1" dirty="0">
              <a:solidFill>
                <a:srgbClr val="FFFF00"/>
              </a:solidFill>
            </a:endParaRPr>
          </a:p>
          <a:p>
            <a:pPr lvl="1" indent="-252000"/>
            <a:r>
              <a:rPr lang="pt-BR" dirty="0" smtClean="0"/>
              <a:t>Reprodução</a:t>
            </a:r>
          </a:p>
          <a:p>
            <a:pPr lvl="1" indent="-252000"/>
            <a:r>
              <a:rPr lang="pt-BR" dirty="0" smtClean="0"/>
              <a:t>Alternativa</a:t>
            </a:r>
          </a:p>
          <a:p>
            <a:pPr lvl="1" indent="-252000"/>
            <a:r>
              <a:rPr lang="pt-BR" dirty="0" smtClean="0"/>
              <a:t>...</a:t>
            </a:r>
          </a:p>
          <a:p>
            <a:pPr lvl="0"/>
            <a:r>
              <a:rPr lang="pt-BR" b="1" dirty="0" smtClean="0">
                <a:solidFill>
                  <a:srgbClr val="FFFF00"/>
                </a:solidFill>
              </a:rPr>
              <a:t>Item↔ Item</a:t>
            </a:r>
            <a:endParaRPr lang="pt-BR" b="1" dirty="0">
              <a:solidFill>
                <a:srgbClr val="FFFF00"/>
              </a:solidFill>
            </a:endParaRPr>
          </a:p>
        </p:txBody>
      </p:sp>
    </p:spTree>
    <p:extLst>
      <p:ext uri="{BB962C8B-B14F-4D97-AF65-F5344CB8AC3E}">
        <p14:creationId xmlns:p14="http://schemas.microsoft.com/office/powerpoint/2010/main" val="36149472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Atributos</a:t>
            </a:r>
            <a:endParaRPr lang="pt-BR" dirty="0"/>
          </a:p>
        </p:txBody>
      </p:sp>
      <p:sp>
        <p:nvSpPr>
          <p:cNvPr id="3" name="Espaço Reservado para Conteúdo 2"/>
          <p:cNvSpPr>
            <a:spLocks noGrp="1"/>
          </p:cNvSpPr>
          <p:nvPr>
            <p:ph idx="1"/>
          </p:nvPr>
        </p:nvSpPr>
        <p:spPr/>
        <p:txBody>
          <a:bodyPr/>
          <a:lstStyle/>
          <a:p>
            <a:r>
              <a:rPr lang="pt-BR" dirty="0" smtClean="0"/>
              <a:t>Características das entidades</a:t>
            </a:r>
          </a:p>
          <a:p>
            <a:r>
              <a:rPr lang="pt-BR" dirty="0" smtClean="0"/>
              <a:t>“Campos” para a descrição das entidades</a:t>
            </a:r>
          </a:p>
          <a:p>
            <a:endParaRPr lang="pt-BR" dirty="0"/>
          </a:p>
          <a:p>
            <a:pPr marL="0" indent="0" algn="ctr">
              <a:buNone/>
            </a:pPr>
            <a:r>
              <a:rPr lang="pt-BR" sz="4000" b="1" dirty="0" smtClean="0">
                <a:solidFill>
                  <a:srgbClr val="FFFF00"/>
                </a:solidFill>
              </a:rPr>
              <a:t>Preparados?</a:t>
            </a:r>
            <a:endParaRPr lang="pt-BR" sz="4000" b="1" dirty="0">
              <a:solidFill>
                <a:srgbClr val="FFFF00"/>
              </a:solidFill>
            </a:endParaRPr>
          </a:p>
        </p:txBody>
      </p:sp>
    </p:spTree>
    <p:extLst>
      <p:ext uri="{BB962C8B-B14F-4D97-AF65-F5344CB8AC3E}">
        <p14:creationId xmlns:p14="http://schemas.microsoft.com/office/powerpoint/2010/main" val="386859263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Idioma</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380761712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Número de páginas</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14112556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Conteúdo</a:t>
            </a:r>
            <a:endParaRPr lang="pt-BR" dirty="0"/>
          </a:p>
        </p:txBody>
      </p:sp>
      <p:sp>
        <p:nvSpPr>
          <p:cNvPr id="3" name="Espaço Reservado para Conteúdo 2"/>
          <p:cNvSpPr>
            <a:spLocks noGrp="1"/>
          </p:cNvSpPr>
          <p:nvPr>
            <p:ph idx="1"/>
          </p:nvPr>
        </p:nvSpPr>
        <p:spPr/>
        <p:txBody>
          <a:bodyPr>
            <a:normAutofit fontScale="85000" lnSpcReduction="20000"/>
          </a:bodyPr>
          <a:lstStyle/>
          <a:p>
            <a:pPr marL="0" indent="0" algn="ctr">
              <a:buNone/>
            </a:pPr>
            <a:r>
              <a:rPr lang="pt-BR" sz="4100" b="1" dirty="0" smtClean="0"/>
              <a:t>FRBR</a:t>
            </a:r>
            <a:endParaRPr lang="pt-BR" b="1" dirty="0"/>
          </a:p>
          <a:p>
            <a:r>
              <a:rPr lang="pt-BR" dirty="0" smtClean="0"/>
              <a:t>Origem </a:t>
            </a:r>
            <a:r>
              <a:rPr lang="pt-BR" dirty="0"/>
              <a:t>do modelo conceitual</a:t>
            </a:r>
          </a:p>
          <a:p>
            <a:pPr>
              <a:spcAft>
                <a:spcPts val="1200"/>
              </a:spcAft>
            </a:pPr>
            <a:r>
              <a:rPr lang="pt-BR" dirty="0" smtClean="0"/>
              <a:t>Entidades, Atributos, Relacionamentos</a:t>
            </a:r>
          </a:p>
          <a:p>
            <a:pPr marL="0" indent="0" algn="ctr">
              <a:buNone/>
            </a:pPr>
            <a:r>
              <a:rPr lang="pt-BR" sz="4100" b="1" dirty="0" smtClean="0"/>
              <a:t>RDA</a:t>
            </a:r>
            <a:endParaRPr lang="pt-BR" b="1" dirty="0"/>
          </a:p>
          <a:p>
            <a:r>
              <a:rPr lang="pt-BR" dirty="0" smtClean="0"/>
              <a:t>Surgimento</a:t>
            </a:r>
            <a:r>
              <a:rPr lang="pt-BR" dirty="0"/>
              <a:t>, objetivos e desenvolvimento</a:t>
            </a:r>
          </a:p>
          <a:p>
            <a:r>
              <a:rPr lang="pt-BR" dirty="0" smtClean="0"/>
              <a:t>Estrutura</a:t>
            </a:r>
            <a:r>
              <a:rPr lang="pt-BR" dirty="0"/>
              <a:t>: registro dos </a:t>
            </a:r>
            <a:r>
              <a:rPr lang="pt-BR" dirty="0" smtClean="0"/>
              <a:t>atributos e registro </a:t>
            </a:r>
            <a:r>
              <a:rPr lang="pt-BR" dirty="0"/>
              <a:t>dos relacionamentos</a:t>
            </a:r>
          </a:p>
          <a:p>
            <a:r>
              <a:rPr lang="pt-BR" dirty="0" smtClean="0"/>
              <a:t>Principais </a:t>
            </a:r>
            <a:r>
              <a:rPr lang="pt-BR" dirty="0"/>
              <a:t>diferenças em relação ao AACR2r</a:t>
            </a:r>
          </a:p>
          <a:p>
            <a:r>
              <a:rPr lang="pt-BR" dirty="0" smtClean="0"/>
              <a:t>Utilização </a:t>
            </a:r>
            <a:r>
              <a:rPr lang="pt-BR" dirty="0"/>
              <a:t>com os Formatos MARC </a:t>
            </a:r>
            <a:r>
              <a:rPr lang="pt-BR" dirty="0" smtClean="0"/>
              <a:t>21</a:t>
            </a:r>
            <a:endParaRPr lang="pt-BR" dirty="0"/>
          </a:p>
          <a:p>
            <a:r>
              <a:rPr lang="pt-BR" dirty="0" smtClean="0"/>
              <a:t>Uso </a:t>
            </a:r>
            <a:r>
              <a:rPr lang="pt-BR" dirty="0"/>
              <a:t>nacional e </a:t>
            </a:r>
            <a:r>
              <a:rPr lang="pt-BR" dirty="0" smtClean="0"/>
              <a:t>internacional</a:t>
            </a:r>
            <a:endParaRPr lang="pt-BR" dirty="0"/>
          </a:p>
        </p:txBody>
      </p:sp>
    </p:spTree>
    <p:extLst>
      <p:ext uri="{BB962C8B-B14F-4D97-AF65-F5344CB8AC3E}">
        <p14:creationId xmlns:p14="http://schemas.microsoft.com/office/powerpoint/2010/main" val="337354534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ISBN</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47399252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Tipo de conteúdo (texto, som, imagem...)</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24938029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Número de tombo</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180863264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A indicação de que o conteúdo é ilustrado</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230868263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Tamanho de um arquivo digital</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70556802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Título original</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232016017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Endereço URL</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121596697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Título da página de rosto</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285785236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Data de publicação</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22926263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Valor de compra</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19644823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17748" y="3942184"/>
            <a:ext cx="9108504" cy="1143000"/>
          </a:xfrm>
        </p:spPr>
        <p:txBody>
          <a:bodyPr anchor="ctr">
            <a:normAutofit fontScale="90000"/>
          </a:bodyPr>
          <a:lstStyle/>
          <a:p>
            <a:pPr algn="ctr"/>
            <a:r>
              <a:rPr lang="pt-BR" sz="5400" dirty="0">
                <a:solidFill>
                  <a:schemeClr val="tx1"/>
                </a:solidFill>
                <a:effectLst>
                  <a:outerShdw blurRad="38100" dist="38100" dir="2700000" algn="tl">
                    <a:srgbClr val="000000">
                      <a:alpha val="43137"/>
                    </a:srgbClr>
                  </a:outerShdw>
                </a:effectLst>
                <a:latin typeface="Calibri" pitchFamily="34" charset="0"/>
              </a:rPr>
              <a:t>FRBR</a:t>
            </a:r>
            <a:br>
              <a:rPr lang="pt-BR" sz="5400" dirty="0">
                <a:solidFill>
                  <a:schemeClr val="tx1"/>
                </a:solidFill>
                <a:effectLst>
                  <a:outerShdw blurRad="38100" dist="38100" dir="2700000" algn="tl">
                    <a:srgbClr val="000000">
                      <a:alpha val="43137"/>
                    </a:srgbClr>
                  </a:outerShdw>
                </a:effectLst>
                <a:latin typeface="Calibri" pitchFamily="34" charset="0"/>
              </a:rPr>
            </a:br>
            <a:r>
              <a:rPr lang="pt-BR" sz="3300" dirty="0" smtClean="0">
                <a:solidFill>
                  <a:schemeClr val="tx1"/>
                </a:solidFill>
                <a:effectLst>
                  <a:outerShdw blurRad="38100" dist="38100" dir="2700000" algn="tl">
                    <a:srgbClr val="000000">
                      <a:alpha val="43137"/>
                    </a:srgbClr>
                  </a:outerShdw>
                </a:effectLst>
                <a:latin typeface="Calibri" pitchFamily="34" charset="0"/>
              </a:rPr>
              <a:t>Requisitos </a:t>
            </a:r>
            <a:r>
              <a:rPr lang="pt-BR" sz="3300" dirty="0">
                <a:solidFill>
                  <a:schemeClr val="tx1"/>
                </a:solidFill>
                <a:effectLst>
                  <a:outerShdw blurRad="38100" dist="38100" dir="2700000" algn="tl">
                    <a:srgbClr val="000000">
                      <a:alpha val="43137"/>
                    </a:srgbClr>
                  </a:outerShdw>
                </a:effectLst>
                <a:latin typeface="Calibri" pitchFamily="34" charset="0"/>
              </a:rPr>
              <a:t>Funcionais para Registros </a:t>
            </a:r>
            <a:r>
              <a:rPr lang="pt-BR" sz="3300" dirty="0" smtClean="0">
                <a:solidFill>
                  <a:schemeClr val="tx1"/>
                </a:solidFill>
                <a:effectLst>
                  <a:outerShdw blurRad="38100" dist="38100" dir="2700000" algn="tl">
                    <a:srgbClr val="000000">
                      <a:alpha val="43137"/>
                    </a:srgbClr>
                  </a:outerShdw>
                </a:effectLst>
                <a:latin typeface="Calibri" pitchFamily="34" charset="0"/>
              </a:rPr>
              <a:t>Bibliográficos</a:t>
            </a:r>
            <a:endParaRPr lang="pt-BR" sz="3300"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1397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Atributos</a:t>
            </a:r>
          </a:p>
        </p:txBody>
      </p:sp>
      <p:sp>
        <p:nvSpPr>
          <p:cNvPr id="3" name="Espaço Reservado para Conteúdo 2"/>
          <p:cNvSpPr>
            <a:spLocks noGrp="1"/>
          </p:cNvSpPr>
          <p:nvPr>
            <p:ph idx="1"/>
          </p:nvPr>
        </p:nvSpPr>
        <p:spPr/>
        <p:txBody>
          <a:bodyPr/>
          <a:lstStyle/>
          <a:p>
            <a:pPr marL="0" indent="0" algn="ctr">
              <a:buNone/>
            </a:pPr>
            <a:r>
              <a:rPr lang="pt-BR" sz="3600" b="1" dirty="0" smtClean="0">
                <a:solidFill>
                  <a:srgbClr val="FFFF00"/>
                </a:solidFill>
              </a:rPr>
              <a:t>Local em que uma fotografia foi tirada</a:t>
            </a:r>
          </a:p>
          <a:p>
            <a:endParaRPr lang="pt-BR" dirty="0" smtClean="0"/>
          </a:p>
          <a:p>
            <a:r>
              <a:rPr lang="pt-BR" dirty="0" smtClean="0"/>
              <a:t>Obra</a:t>
            </a:r>
          </a:p>
          <a:p>
            <a:r>
              <a:rPr lang="pt-BR" dirty="0" smtClean="0"/>
              <a:t>Expressão</a:t>
            </a:r>
          </a:p>
          <a:p>
            <a:r>
              <a:rPr lang="pt-BR" dirty="0" smtClean="0"/>
              <a:t>Manifestação</a:t>
            </a:r>
          </a:p>
          <a:p>
            <a:r>
              <a:rPr lang="pt-BR" dirty="0" smtClean="0"/>
              <a:t>Item</a:t>
            </a:r>
            <a:endParaRPr lang="pt-BR" dirty="0"/>
          </a:p>
        </p:txBody>
      </p:sp>
    </p:spTree>
    <p:extLst>
      <p:ext uri="{BB962C8B-B14F-4D97-AF65-F5344CB8AC3E}">
        <p14:creationId xmlns:p14="http://schemas.microsoft.com/office/powerpoint/2010/main" val="95551130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Tarefas do usuário</a:t>
            </a:r>
            <a:endParaRPr lang="pt-BR" dirty="0"/>
          </a:p>
        </p:txBody>
      </p:sp>
      <p:sp>
        <p:nvSpPr>
          <p:cNvPr id="3" name="Espaço Reservado para Conteúdo 2"/>
          <p:cNvSpPr>
            <a:spLocks noGrp="1"/>
          </p:cNvSpPr>
          <p:nvPr>
            <p:ph idx="1"/>
          </p:nvPr>
        </p:nvSpPr>
        <p:spPr/>
        <p:txBody>
          <a:bodyPr/>
          <a:lstStyle/>
          <a:p>
            <a:pPr marL="0" indent="0" algn="ctr">
              <a:spcBef>
                <a:spcPts val="2400"/>
              </a:spcBef>
              <a:spcAft>
                <a:spcPts val="2400"/>
              </a:spcAft>
              <a:buNone/>
            </a:pPr>
            <a:r>
              <a:rPr lang="pt-BR" b="1" dirty="0" smtClean="0"/>
              <a:t>Encontrar</a:t>
            </a:r>
          </a:p>
          <a:p>
            <a:pPr marL="0" indent="0" algn="ctr">
              <a:spcBef>
                <a:spcPts val="2400"/>
              </a:spcBef>
              <a:spcAft>
                <a:spcPts val="2400"/>
              </a:spcAft>
              <a:buNone/>
            </a:pPr>
            <a:r>
              <a:rPr lang="pt-BR" b="1" dirty="0" smtClean="0"/>
              <a:t>Identificar</a:t>
            </a:r>
          </a:p>
          <a:p>
            <a:pPr marL="0" indent="0" algn="ctr">
              <a:spcBef>
                <a:spcPts val="2400"/>
              </a:spcBef>
              <a:spcAft>
                <a:spcPts val="2400"/>
              </a:spcAft>
              <a:buNone/>
            </a:pPr>
            <a:r>
              <a:rPr lang="pt-BR" b="1" dirty="0" smtClean="0"/>
              <a:t>Selecionar</a:t>
            </a:r>
          </a:p>
          <a:p>
            <a:pPr marL="0" indent="0" algn="ctr">
              <a:spcBef>
                <a:spcPts val="2400"/>
              </a:spcBef>
              <a:spcAft>
                <a:spcPts val="2400"/>
              </a:spcAft>
              <a:buNone/>
            </a:pPr>
            <a:r>
              <a:rPr lang="pt-BR" b="1" dirty="0" smtClean="0"/>
              <a:t>Obter</a:t>
            </a:r>
            <a:endParaRPr lang="pt-BR" b="1" dirty="0"/>
          </a:p>
        </p:txBody>
      </p:sp>
      <p:sp>
        <p:nvSpPr>
          <p:cNvPr id="4" name="Seta para baixo 3"/>
          <p:cNvSpPr/>
          <p:nvPr/>
        </p:nvSpPr>
        <p:spPr>
          <a:xfrm>
            <a:off x="4331468" y="2363732"/>
            <a:ext cx="484632" cy="4892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Seta para baixo 4"/>
          <p:cNvSpPr/>
          <p:nvPr/>
        </p:nvSpPr>
        <p:spPr>
          <a:xfrm>
            <a:off x="4331468" y="3501008"/>
            <a:ext cx="484632" cy="489204"/>
          </a:xfrm>
          <a:prstGeom prst="down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Seta para baixo 5"/>
          <p:cNvSpPr/>
          <p:nvPr/>
        </p:nvSpPr>
        <p:spPr>
          <a:xfrm>
            <a:off x="4331468" y="4581128"/>
            <a:ext cx="484632" cy="48920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06721658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0" y="3789040"/>
            <a:ext cx="9108504" cy="1296144"/>
          </a:xfrm>
        </p:spPr>
        <p:txBody>
          <a:bodyPr anchor="ctr">
            <a:normAutofit fontScale="90000"/>
          </a:bodyPr>
          <a:lstStyle/>
          <a:p>
            <a:pPr algn="ctr"/>
            <a:r>
              <a:rPr lang="pt-BR" sz="5400" dirty="0" smtClean="0">
                <a:solidFill>
                  <a:schemeClr val="tx1"/>
                </a:solidFill>
                <a:effectLst>
                  <a:outerShdw blurRad="38100" dist="38100" dir="2700000" algn="tl">
                    <a:srgbClr val="000000">
                      <a:alpha val="43137"/>
                    </a:srgbClr>
                  </a:outerShdw>
                </a:effectLst>
                <a:latin typeface="Calibri" pitchFamily="34" charset="0"/>
              </a:rPr>
              <a:t>RDA</a:t>
            </a:r>
            <a:r>
              <a:rPr lang="pt-BR" sz="5400" dirty="0">
                <a:solidFill>
                  <a:schemeClr val="tx1"/>
                </a:solidFill>
                <a:effectLst>
                  <a:outerShdw blurRad="38100" dist="38100" dir="2700000" algn="tl">
                    <a:srgbClr val="000000">
                      <a:alpha val="43137"/>
                    </a:srgbClr>
                  </a:outerShdw>
                </a:effectLst>
                <a:latin typeface="Calibri" pitchFamily="34" charset="0"/>
              </a:rPr>
              <a:t/>
            </a:r>
            <a:br>
              <a:rPr lang="pt-BR" sz="5400" dirty="0">
                <a:solidFill>
                  <a:schemeClr val="tx1"/>
                </a:solidFill>
                <a:effectLst>
                  <a:outerShdw blurRad="38100" dist="38100" dir="2700000" algn="tl">
                    <a:srgbClr val="000000">
                      <a:alpha val="43137"/>
                    </a:srgbClr>
                  </a:outerShdw>
                </a:effectLst>
                <a:latin typeface="Calibri" pitchFamily="34" charset="0"/>
              </a:rPr>
            </a:br>
            <a:r>
              <a:rPr lang="pt-BR" sz="4900" i="1" dirty="0" err="1">
                <a:solidFill>
                  <a:schemeClr val="tx1"/>
                </a:solidFill>
                <a:effectLst>
                  <a:outerShdw blurRad="38100" dist="38100" dir="2700000" algn="tl">
                    <a:srgbClr val="000000">
                      <a:alpha val="43137"/>
                    </a:srgbClr>
                  </a:outerShdw>
                </a:effectLst>
                <a:latin typeface="Calibri" pitchFamily="34" charset="0"/>
              </a:rPr>
              <a:t>Resource</a:t>
            </a:r>
            <a:r>
              <a:rPr lang="pt-BR" sz="4900" i="1" dirty="0">
                <a:solidFill>
                  <a:schemeClr val="tx1"/>
                </a:solidFill>
                <a:effectLst>
                  <a:outerShdw blurRad="38100" dist="38100" dir="2700000" algn="tl">
                    <a:srgbClr val="000000">
                      <a:alpha val="43137"/>
                    </a:srgbClr>
                  </a:outerShdw>
                </a:effectLst>
                <a:latin typeface="Calibri" pitchFamily="34" charset="0"/>
              </a:rPr>
              <a:t> </a:t>
            </a:r>
            <a:r>
              <a:rPr lang="pt-BR" sz="4900" i="1" dirty="0" err="1">
                <a:solidFill>
                  <a:schemeClr val="tx1"/>
                </a:solidFill>
                <a:effectLst>
                  <a:outerShdw blurRad="38100" dist="38100" dir="2700000" algn="tl">
                    <a:srgbClr val="000000">
                      <a:alpha val="43137"/>
                    </a:srgbClr>
                  </a:outerShdw>
                </a:effectLst>
                <a:latin typeface="Calibri" pitchFamily="34" charset="0"/>
              </a:rPr>
              <a:t>Description</a:t>
            </a:r>
            <a:r>
              <a:rPr lang="pt-BR" sz="4900" i="1" dirty="0">
                <a:solidFill>
                  <a:schemeClr val="tx1"/>
                </a:solidFill>
                <a:effectLst>
                  <a:outerShdw blurRad="38100" dist="38100" dir="2700000" algn="tl">
                    <a:srgbClr val="000000">
                      <a:alpha val="43137"/>
                    </a:srgbClr>
                  </a:outerShdw>
                </a:effectLst>
                <a:latin typeface="Calibri" pitchFamily="34" charset="0"/>
              </a:rPr>
              <a:t> </a:t>
            </a:r>
            <a:r>
              <a:rPr lang="pt-BR" sz="4900" i="1" dirty="0" err="1">
                <a:solidFill>
                  <a:schemeClr val="tx1"/>
                </a:solidFill>
                <a:effectLst>
                  <a:outerShdw blurRad="38100" dist="38100" dir="2700000" algn="tl">
                    <a:srgbClr val="000000">
                      <a:alpha val="43137"/>
                    </a:srgbClr>
                  </a:outerShdw>
                </a:effectLst>
                <a:latin typeface="Calibri" pitchFamily="34" charset="0"/>
              </a:rPr>
              <a:t>and</a:t>
            </a:r>
            <a:r>
              <a:rPr lang="pt-BR" sz="4900" i="1" dirty="0">
                <a:solidFill>
                  <a:schemeClr val="tx1"/>
                </a:solidFill>
                <a:effectLst>
                  <a:outerShdw blurRad="38100" dist="38100" dir="2700000" algn="tl">
                    <a:srgbClr val="000000">
                      <a:alpha val="43137"/>
                    </a:srgbClr>
                  </a:outerShdw>
                </a:effectLst>
                <a:latin typeface="Calibri" pitchFamily="34" charset="0"/>
              </a:rPr>
              <a:t> Access</a:t>
            </a:r>
            <a:endParaRPr lang="pt-BR" i="1"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4678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Regras de catalogação</a:t>
            </a:r>
          </a:p>
        </p:txBody>
      </p:sp>
      <p:sp>
        <p:nvSpPr>
          <p:cNvPr id="4" name="Espaço Reservado para Conteúdo 3"/>
          <p:cNvSpPr>
            <a:spLocks noGrp="1"/>
          </p:cNvSpPr>
          <p:nvPr>
            <p:ph idx="1"/>
          </p:nvPr>
        </p:nvSpPr>
        <p:spPr/>
        <p:txBody>
          <a:bodyPr/>
          <a:lstStyle/>
          <a:p>
            <a:r>
              <a:rPr lang="pt-BR" dirty="0"/>
              <a:t>Escopo das regras de catalogação</a:t>
            </a:r>
          </a:p>
          <a:p>
            <a:pPr lvl="1"/>
            <a:r>
              <a:rPr lang="pt-BR" dirty="0"/>
              <a:t>Descrição dos aspectos de forma (</a:t>
            </a:r>
            <a:r>
              <a:rPr lang="pt-BR" b="1" dirty="0">
                <a:solidFill>
                  <a:srgbClr val="FFFF00"/>
                </a:solidFill>
              </a:rPr>
              <a:t>descrição bibliográfica</a:t>
            </a:r>
            <a:r>
              <a:rPr lang="pt-BR" dirty="0"/>
              <a:t>)</a:t>
            </a:r>
          </a:p>
          <a:p>
            <a:pPr lvl="1"/>
            <a:r>
              <a:rPr lang="pt-BR" dirty="0"/>
              <a:t>Atribuição dos </a:t>
            </a:r>
            <a:r>
              <a:rPr lang="pt-BR" b="1" dirty="0">
                <a:solidFill>
                  <a:srgbClr val="FFFF00"/>
                </a:solidFill>
              </a:rPr>
              <a:t>pontos de acesso </a:t>
            </a:r>
            <a:r>
              <a:rPr lang="pt-BR" dirty="0"/>
              <a:t>de responsabilidade e de </a:t>
            </a:r>
            <a:r>
              <a:rPr lang="pt-BR" dirty="0" smtClean="0"/>
              <a:t>título</a:t>
            </a:r>
            <a:endParaRPr lang="pt-BR" dirty="0"/>
          </a:p>
        </p:txBody>
      </p:sp>
    </p:spTree>
    <p:extLst>
      <p:ext uri="{BB962C8B-B14F-4D97-AF65-F5344CB8AC3E}">
        <p14:creationId xmlns:p14="http://schemas.microsoft.com/office/powerpoint/2010/main" val="401149280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AACR</a:t>
            </a:r>
            <a:endParaRPr lang="pt-BR" dirty="0"/>
          </a:p>
        </p:txBody>
      </p:sp>
      <p:sp>
        <p:nvSpPr>
          <p:cNvPr id="3" name="Espaço Reservado para Conteúdo 2"/>
          <p:cNvSpPr>
            <a:spLocks noGrp="1"/>
          </p:cNvSpPr>
          <p:nvPr>
            <p:ph idx="1"/>
          </p:nvPr>
        </p:nvSpPr>
        <p:spPr>
          <a:xfrm>
            <a:off x="457200" y="1412776"/>
            <a:ext cx="5122912" cy="4525963"/>
          </a:xfrm>
        </p:spPr>
        <p:txBody>
          <a:bodyPr/>
          <a:lstStyle/>
          <a:p>
            <a:r>
              <a:rPr lang="pt-BR" dirty="0" smtClean="0"/>
              <a:t>Código de Catalogação Anglo-Americano</a:t>
            </a:r>
          </a:p>
          <a:p>
            <a:r>
              <a:rPr lang="pt-BR" dirty="0" smtClean="0"/>
              <a:t>1967, 1978,... 2002</a:t>
            </a:r>
          </a:p>
          <a:p>
            <a:r>
              <a:rPr lang="pt-BR" dirty="0" smtClean="0"/>
              <a:t>Organizado por tipo de documento</a:t>
            </a:r>
          </a:p>
          <a:p>
            <a:r>
              <a:rPr lang="pt-BR" dirty="0" smtClean="0"/>
              <a:t>Regras de catalogação para um contexto não digital</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537" y="2276872"/>
            <a:ext cx="2675895" cy="2659013"/>
          </a:xfrm>
          <a:prstGeom prst="rect">
            <a:avLst/>
          </a:prstGeom>
          <a:noFill/>
          <a:ln>
            <a:noFill/>
          </a:ln>
        </p:spPr>
      </p:pic>
    </p:spTree>
    <p:extLst>
      <p:ext uri="{BB962C8B-B14F-4D97-AF65-F5344CB8AC3E}">
        <p14:creationId xmlns:p14="http://schemas.microsoft.com/office/powerpoint/2010/main" val="79850163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Necessidade de mudanças</a:t>
            </a:r>
            <a:endParaRPr lang="pt-BR" dirty="0"/>
          </a:p>
        </p:txBody>
      </p:sp>
      <p:sp>
        <p:nvSpPr>
          <p:cNvPr id="3" name="Espaço Reservado para Conteúdo 2"/>
          <p:cNvSpPr>
            <a:spLocks noGrp="1"/>
          </p:cNvSpPr>
          <p:nvPr>
            <p:ph idx="1"/>
          </p:nvPr>
        </p:nvSpPr>
        <p:spPr>
          <a:xfrm>
            <a:off x="251520" y="1700807"/>
            <a:ext cx="4680520" cy="4044051"/>
          </a:xfrm>
        </p:spPr>
        <p:txBody>
          <a:bodyPr>
            <a:normAutofit/>
          </a:bodyPr>
          <a:lstStyle/>
          <a:p>
            <a:pPr marL="0" indent="0" algn="ctr">
              <a:buNone/>
            </a:pPr>
            <a:r>
              <a:rPr lang="pt-BR" sz="2800" i="1" dirty="0" smtClean="0"/>
              <a:t>Novos tipos de documentos</a:t>
            </a:r>
          </a:p>
          <a:p>
            <a:pPr marL="0" indent="0" algn="ctr">
              <a:buNone/>
            </a:pPr>
            <a:r>
              <a:rPr lang="pt-BR" sz="2800" i="1" dirty="0" smtClean="0"/>
              <a:t>Novos tipos de conteúdo</a:t>
            </a:r>
          </a:p>
          <a:p>
            <a:pPr marL="0" indent="0" algn="ctr">
              <a:buNone/>
            </a:pPr>
            <a:r>
              <a:rPr lang="pt-BR" sz="2800" i="1" dirty="0" smtClean="0"/>
              <a:t>Novas formas de acesso</a:t>
            </a:r>
          </a:p>
          <a:p>
            <a:pPr marL="0" indent="0" algn="ctr">
              <a:buNone/>
            </a:pPr>
            <a:r>
              <a:rPr lang="pt-BR" sz="2800" i="1" dirty="0" smtClean="0"/>
              <a:t>Novos suportes para o armazenamento</a:t>
            </a:r>
          </a:p>
          <a:p>
            <a:pPr marL="0" indent="0" algn="ctr">
              <a:buNone/>
            </a:pPr>
            <a:r>
              <a:rPr lang="pt-BR" sz="2800" i="1" dirty="0" smtClean="0"/>
              <a:t>...</a:t>
            </a:r>
          </a:p>
          <a:p>
            <a:pPr marL="0" indent="0" algn="ctr">
              <a:buNone/>
            </a:pPr>
            <a:r>
              <a:rPr lang="pt-BR" sz="2800" b="1" i="1" dirty="0" smtClean="0">
                <a:solidFill>
                  <a:srgbClr val="FFFF00"/>
                </a:solidFill>
              </a:rPr>
              <a:t>Novas necessidades de informação</a:t>
            </a:r>
            <a:endParaRPr lang="pt-BR" sz="2800" b="1" i="1" dirty="0">
              <a:solidFill>
                <a:srgbClr val="FFFF00"/>
              </a:solidFill>
            </a:endParaRPr>
          </a:p>
        </p:txBody>
      </p:sp>
      <p:pic>
        <p:nvPicPr>
          <p:cNvPr id="1026" name="Picture 2" descr="http://www.internetinnovation.com.br/wp-content/uploads/2014/09/Infogr%C3%A1fico-Como-montar-um-plano-de-marketing-digit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700808"/>
            <a:ext cx="3888510" cy="404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97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1052736"/>
            <a:ext cx="9144000" cy="23762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Conteúdo 3"/>
          <p:cNvSpPr>
            <a:spLocks noGrp="1"/>
          </p:cNvSpPr>
          <p:nvPr>
            <p:ph idx="1"/>
          </p:nvPr>
        </p:nvSpPr>
        <p:spPr>
          <a:xfrm>
            <a:off x="457200" y="3933056"/>
            <a:ext cx="8229600" cy="1573635"/>
          </a:xfrm>
        </p:spPr>
        <p:txBody>
          <a:bodyPr/>
          <a:lstStyle/>
          <a:p>
            <a:pPr lvl="1"/>
            <a:r>
              <a:rPr lang="pt-BR" dirty="0" smtClean="0"/>
              <a:t>Recursos: Descrição e Acesso</a:t>
            </a:r>
          </a:p>
          <a:p>
            <a:pPr lvl="1"/>
            <a:r>
              <a:rPr lang="pt-BR" dirty="0" smtClean="0"/>
              <a:t>Descrição de Recursos e Acesso</a:t>
            </a:r>
            <a:endParaRPr lang="pt-BR" dirty="0"/>
          </a:p>
        </p:txBody>
      </p:sp>
      <p:pic>
        <p:nvPicPr>
          <p:cNvPr id="5" name="Picture 2" descr="http://rdatoolkit.org/sites/default/files/RDAlogo_rgb.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1587293" y="1412776"/>
            <a:ext cx="5969415" cy="16561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1755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RDA</a:t>
            </a:r>
            <a:endParaRPr lang="pt-BR" dirty="0"/>
          </a:p>
        </p:txBody>
      </p:sp>
      <p:sp>
        <p:nvSpPr>
          <p:cNvPr id="4" name="Espaço Reservado para Conteúdo 3"/>
          <p:cNvSpPr>
            <a:spLocks noGrp="1"/>
          </p:cNvSpPr>
          <p:nvPr>
            <p:ph idx="1"/>
          </p:nvPr>
        </p:nvSpPr>
        <p:spPr/>
        <p:txBody>
          <a:bodyPr/>
          <a:lstStyle/>
          <a:p>
            <a:r>
              <a:rPr lang="pt-BR" dirty="0" smtClean="0"/>
              <a:t>O RDA é um código de catalogação.</a:t>
            </a:r>
          </a:p>
          <a:p>
            <a:endParaRPr lang="pt-BR" dirty="0"/>
          </a:p>
          <a:p>
            <a:pPr marL="0" indent="0" algn="ctr">
              <a:buNone/>
            </a:pPr>
            <a:r>
              <a:rPr lang="pt-BR" i="1" dirty="0"/>
              <a:t>“Voltado ao ambiente digital”</a:t>
            </a:r>
          </a:p>
          <a:p>
            <a:pPr marL="0" indent="0" algn="ctr">
              <a:buNone/>
            </a:pPr>
            <a:r>
              <a:rPr lang="pt-BR" i="1" dirty="0"/>
              <a:t>“Descrição de todo tipo de conteúdo e de mídia”</a:t>
            </a:r>
          </a:p>
          <a:p>
            <a:pPr marL="0" indent="0" algn="ctr">
              <a:buNone/>
            </a:pPr>
            <a:r>
              <a:rPr lang="pt-BR" i="1" dirty="0"/>
              <a:t>“Para ser utilizado além da comunidade de bibliotecas</a:t>
            </a:r>
            <a:r>
              <a:rPr lang="pt-BR" i="1" dirty="0" smtClean="0"/>
              <a:t>”</a:t>
            </a:r>
            <a:endParaRPr lang="pt-BR" i="1" dirty="0"/>
          </a:p>
        </p:txBody>
      </p:sp>
    </p:spTree>
    <p:extLst>
      <p:ext uri="{BB962C8B-B14F-4D97-AF65-F5344CB8AC3E}">
        <p14:creationId xmlns:p14="http://schemas.microsoft.com/office/powerpoint/2010/main" val="330611095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RDA</a:t>
            </a:r>
            <a:endParaRPr lang="pt-BR" dirty="0"/>
          </a:p>
        </p:txBody>
      </p:sp>
      <p:sp>
        <p:nvSpPr>
          <p:cNvPr id="3" name="Espaço Reservado para Conteúdo 2"/>
          <p:cNvSpPr>
            <a:spLocks noGrp="1"/>
          </p:cNvSpPr>
          <p:nvPr>
            <p:ph idx="1"/>
          </p:nvPr>
        </p:nvSpPr>
        <p:spPr/>
        <p:txBody>
          <a:bodyPr>
            <a:normAutofit fontScale="85000" lnSpcReduction="20000"/>
          </a:bodyPr>
          <a:lstStyle/>
          <a:p>
            <a:pPr marL="0" indent="0">
              <a:spcBef>
                <a:spcPts val="1200"/>
              </a:spcBef>
              <a:buNone/>
            </a:pPr>
            <a:r>
              <a:rPr lang="pt-BR" dirty="0" smtClean="0">
                <a:effectLst/>
              </a:rPr>
              <a:t>Os dados criados com o RDA </a:t>
            </a:r>
            <a:r>
              <a:rPr lang="pt-BR" b="1" dirty="0" smtClean="0">
                <a:effectLst/>
              </a:rPr>
              <a:t>na descrição de um recurso </a:t>
            </a:r>
            <a:r>
              <a:rPr lang="pt-BR" dirty="0" smtClean="0">
                <a:effectLst/>
              </a:rPr>
              <a:t>são projetados para auxiliar os usuários na realização das seguintes tarefas:</a:t>
            </a:r>
          </a:p>
          <a:p>
            <a:pPr>
              <a:spcBef>
                <a:spcPts val="1200"/>
              </a:spcBef>
            </a:pPr>
            <a:r>
              <a:rPr lang="pt-BR" b="1" dirty="0" smtClean="0">
                <a:solidFill>
                  <a:srgbClr val="FFFF00"/>
                </a:solidFill>
                <a:effectLst/>
              </a:rPr>
              <a:t>Encontrar</a:t>
            </a:r>
            <a:r>
              <a:rPr lang="pt-BR" dirty="0" smtClean="0">
                <a:solidFill>
                  <a:srgbClr val="FFFF00"/>
                </a:solidFill>
                <a:effectLst/>
              </a:rPr>
              <a:t> </a:t>
            </a:r>
            <a:r>
              <a:rPr lang="pt-BR" dirty="0" smtClean="0">
                <a:effectLst/>
              </a:rPr>
              <a:t>recursos que correspondam aos critérios de busca utilizados pelo usuário</a:t>
            </a:r>
          </a:p>
          <a:p>
            <a:pPr>
              <a:spcBef>
                <a:spcPts val="1200"/>
              </a:spcBef>
            </a:pPr>
            <a:r>
              <a:rPr lang="pt-BR" b="1" dirty="0" smtClean="0">
                <a:solidFill>
                  <a:srgbClr val="FFFF00"/>
                </a:solidFill>
                <a:effectLst/>
              </a:rPr>
              <a:t>Identificar</a:t>
            </a:r>
            <a:r>
              <a:rPr lang="pt-BR" dirty="0" smtClean="0">
                <a:solidFill>
                  <a:srgbClr val="FFFF00"/>
                </a:solidFill>
                <a:effectLst/>
              </a:rPr>
              <a:t> </a:t>
            </a:r>
            <a:r>
              <a:rPr lang="pt-BR" dirty="0" smtClean="0">
                <a:effectLst/>
              </a:rPr>
              <a:t>– confirmar que o recurso descrito corresponde ao recurso buscado ou distinguir entre dois ou mais recursos com características similares</a:t>
            </a:r>
          </a:p>
          <a:p>
            <a:pPr>
              <a:spcBef>
                <a:spcPts val="1200"/>
              </a:spcBef>
            </a:pPr>
            <a:r>
              <a:rPr lang="pt-BR" b="1" dirty="0" smtClean="0">
                <a:solidFill>
                  <a:srgbClr val="FFFF00"/>
                </a:solidFill>
                <a:effectLst/>
              </a:rPr>
              <a:t>Selecionar</a:t>
            </a:r>
            <a:r>
              <a:rPr lang="pt-BR" dirty="0" smtClean="0">
                <a:solidFill>
                  <a:srgbClr val="FFFF00"/>
                </a:solidFill>
                <a:effectLst/>
              </a:rPr>
              <a:t> </a:t>
            </a:r>
            <a:r>
              <a:rPr lang="pt-BR" dirty="0" smtClean="0">
                <a:effectLst/>
              </a:rPr>
              <a:t>um recurso apropriado às necessidades do usuário</a:t>
            </a:r>
          </a:p>
          <a:p>
            <a:pPr>
              <a:spcBef>
                <a:spcPts val="1200"/>
              </a:spcBef>
            </a:pPr>
            <a:r>
              <a:rPr lang="pt-BR" b="1" dirty="0" smtClean="0">
                <a:solidFill>
                  <a:srgbClr val="FFFF00"/>
                </a:solidFill>
                <a:effectLst/>
              </a:rPr>
              <a:t>Obter</a:t>
            </a:r>
            <a:r>
              <a:rPr lang="pt-BR" dirty="0" smtClean="0">
                <a:solidFill>
                  <a:srgbClr val="FFFF00"/>
                </a:solidFill>
                <a:effectLst/>
              </a:rPr>
              <a:t> </a:t>
            </a:r>
            <a:r>
              <a:rPr lang="pt-BR" dirty="0" smtClean="0">
                <a:effectLst/>
              </a:rPr>
              <a:t>– adquirir ou acessar o recurso descrito</a:t>
            </a:r>
          </a:p>
        </p:txBody>
      </p:sp>
    </p:spTree>
    <p:extLst>
      <p:ext uri="{BB962C8B-B14F-4D97-AF65-F5344CB8AC3E}">
        <p14:creationId xmlns:p14="http://schemas.microsoft.com/office/powerpoint/2010/main" val="204633951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RDA</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effectLst/>
              </a:rPr>
              <a:t>Os dados criados com o RDA na descrição de uma entidade associada a um recurso (pessoa, família, entidade coletiva, conceito, etc.) são projetados para auxiliar os usuários na realização das seguintes atividades:</a:t>
            </a:r>
          </a:p>
          <a:p>
            <a:r>
              <a:rPr lang="pt-BR" b="1" dirty="0" smtClean="0">
                <a:solidFill>
                  <a:srgbClr val="FFFF00"/>
                </a:solidFill>
                <a:effectLst/>
              </a:rPr>
              <a:t>Encontrar</a:t>
            </a:r>
            <a:r>
              <a:rPr lang="pt-BR" dirty="0" smtClean="0">
                <a:solidFill>
                  <a:srgbClr val="FFFF00"/>
                </a:solidFill>
                <a:effectLst/>
              </a:rPr>
              <a:t> </a:t>
            </a:r>
            <a:r>
              <a:rPr lang="pt-BR" dirty="0" smtClean="0">
                <a:effectLst/>
              </a:rPr>
              <a:t>informação sobre a entidade e sobre os recursos associados a ela.</a:t>
            </a:r>
          </a:p>
          <a:p>
            <a:r>
              <a:rPr lang="pt-BR" sz="3100" b="1" dirty="0" smtClean="0">
                <a:solidFill>
                  <a:srgbClr val="FFFF00"/>
                </a:solidFill>
                <a:effectLst/>
              </a:rPr>
              <a:t>Identificar</a:t>
            </a:r>
            <a:r>
              <a:rPr lang="pt-BR" dirty="0" smtClean="0">
                <a:effectLst/>
              </a:rPr>
              <a:t> – confirmar que a entidade descrita corresponde à entidade buscada ou distinguir entre duas ou mais entidades com nomes, etc. similares.</a:t>
            </a:r>
          </a:p>
          <a:p>
            <a:r>
              <a:rPr lang="pt-BR" sz="3100" b="1" dirty="0" smtClean="0">
                <a:solidFill>
                  <a:srgbClr val="FFFF00"/>
                </a:solidFill>
                <a:effectLst/>
              </a:rPr>
              <a:t>Esclarecer</a:t>
            </a:r>
            <a:r>
              <a:rPr lang="pt-BR" dirty="0" smtClean="0">
                <a:effectLst/>
              </a:rPr>
              <a:t> o relacionamento entre duas ou mais entidades ou esclarecer o relacionamento entre a entidade descrita e nome pelo qual ela é conhecida.</a:t>
            </a:r>
          </a:p>
          <a:p>
            <a:r>
              <a:rPr lang="pt-BR" sz="3100" b="1" dirty="0" smtClean="0">
                <a:solidFill>
                  <a:srgbClr val="FFFF00"/>
                </a:solidFill>
                <a:effectLst/>
              </a:rPr>
              <a:t>Entender</a:t>
            </a:r>
            <a:r>
              <a:rPr lang="pt-BR" dirty="0" smtClean="0">
                <a:effectLst/>
              </a:rPr>
              <a:t> porque um particular nome ou título, ou forma do nome ou título, foi escolhida como o nome ou título preferido para a entidade.</a:t>
            </a:r>
          </a:p>
        </p:txBody>
      </p:sp>
    </p:spTree>
    <p:extLst>
      <p:ext uri="{BB962C8B-B14F-4D97-AF65-F5344CB8AC3E}">
        <p14:creationId xmlns:p14="http://schemas.microsoft.com/office/powerpoint/2010/main" val="27644047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dirty="0" smtClean="0"/>
              <a:t>O que é FRBR?</a:t>
            </a:r>
            <a:endParaRPr lang="pt-BR" dirty="0"/>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163" y="1875606"/>
            <a:ext cx="3600301" cy="3600301"/>
          </a:xfrm>
        </p:spPr>
      </p:pic>
      <p:sp>
        <p:nvSpPr>
          <p:cNvPr id="7" name="Espaço Reservado para Conteúdo 2"/>
          <p:cNvSpPr txBox="1">
            <a:spLocks/>
          </p:cNvSpPr>
          <p:nvPr/>
        </p:nvSpPr>
        <p:spPr>
          <a:xfrm>
            <a:off x="457200" y="1412776"/>
            <a:ext cx="8229600" cy="4525963"/>
          </a:xfrm>
          <a:prstGeom prst="rect">
            <a:avLst/>
          </a:prstGeom>
        </p:spPr>
        <p:txBody>
          <a:bodyPr vert="horz" lIns="91440" tIns="45720" rIns="91440" bIns="45720" rtlCol="0" anchor="ctr">
            <a:normAutofit/>
          </a:bodyPr>
          <a:lstStyle>
            <a:lvl1pPr marL="274320" indent="-27432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1pPr>
            <a:lvl2pPr marL="548640" indent="-18288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2pPr>
            <a:lvl3pPr marL="914400" indent="-22860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3pPr>
            <a:lvl4pPr marL="1188720" indent="-22860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4pPr>
            <a:lvl5pPr marL="1463040" indent="-228600" algn="l" defTabSz="914400" rtl="0" eaLnBrk="1" latinLnBrk="0" hangingPunct="1">
              <a:spcBef>
                <a:spcPct val="20000"/>
              </a:spcBef>
              <a:buClr>
                <a:srgbClr val="0099CC"/>
              </a:buClr>
              <a:buFont typeface="Wingdings" pitchFamily="2" charset="2"/>
              <a:buChar char="§"/>
              <a:defRPr sz="3200" kern="1200" baseline="0">
                <a:solidFill>
                  <a:schemeClr val="tx1"/>
                </a:solidFill>
                <a:latin typeface="Calibri" pitchFamily="34" charset="0"/>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buFont typeface="Wingdings" pitchFamily="2" charset="2"/>
              <a:buNone/>
            </a:pPr>
            <a:endParaRPr lang="pt-BR" b="1" dirty="0" smtClean="0"/>
          </a:p>
        </p:txBody>
      </p:sp>
      <p:sp>
        <p:nvSpPr>
          <p:cNvPr id="10" name="Espaço Reservado para Conteúdo 2"/>
          <p:cNvSpPr txBox="1">
            <a:spLocks/>
          </p:cNvSpPr>
          <p:nvPr/>
        </p:nvSpPr>
        <p:spPr>
          <a:xfrm>
            <a:off x="609600" y="1565176"/>
            <a:ext cx="4466456" cy="4525963"/>
          </a:xfrm>
          <a:prstGeom prst="rect">
            <a:avLst/>
          </a:prstGeom>
        </p:spPr>
        <p:txBody>
          <a:bodyPr vert="horz" lIns="91440" tIns="45720" rIns="91440" bIns="45720" rtlCol="0" anchor="ctr">
            <a:normAutofit/>
          </a:bodyPr>
          <a:lstStyle>
            <a:lvl1pPr marL="274320" indent="-27432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1pPr>
            <a:lvl2pPr marL="548640" indent="-18288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2pPr>
            <a:lvl3pPr marL="914400" indent="-22860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3pPr>
            <a:lvl4pPr marL="1188720" indent="-228600" algn="l" defTabSz="914400" rtl="0" eaLnBrk="1" latinLnBrk="0" hangingPunct="1">
              <a:spcBef>
                <a:spcPct val="20000"/>
              </a:spcBef>
              <a:buClr>
                <a:srgbClr val="0099CC"/>
              </a:buClr>
              <a:buFont typeface="Wingdings" pitchFamily="2" charset="2"/>
              <a:buChar char="§"/>
              <a:defRPr sz="3200" kern="1200">
                <a:solidFill>
                  <a:schemeClr val="tx1"/>
                </a:solidFill>
                <a:latin typeface="Calibri" pitchFamily="34" charset="0"/>
                <a:ea typeface="+mn-ea"/>
                <a:cs typeface="+mn-cs"/>
              </a:defRPr>
            </a:lvl4pPr>
            <a:lvl5pPr marL="1463040" indent="-228600" algn="l" defTabSz="914400" rtl="0" eaLnBrk="1" latinLnBrk="0" hangingPunct="1">
              <a:spcBef>
                <a:spcPct val="20000"/>
              </a:spcBef>
              <a:buClr>
                <a:srgbClr val="0099CC"/>
              </a:buClr>
              <a:buFont typeface="Wingdings" pitchFamily="2" charset="2"/>
              <a:buChar char="§"/>
              <a:defRPr sz="3200" kern="1200" baseline="0">
                <a:solidFill>
                  <a:schemeClr val="tx1"/>
                </a:solidFill>
                <a:latin typeface="Calibri" pitchFamily="34" charset="0"/>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spcAft>
                <a:spcPts val="1200"/>
              </a:spcAft>
            </a:pPr>
            <a:r>
              <a:rPr lang="pt-BR" sz="2800" i="1" dirty="0" err="1" smtClean="0">
                <a:effectLst>
                  <a:outerShdw blurRad="38100" dist="38100" dir="2700000" algn="tl">
                    <a:srgbClr val="000000">
                      <a:alpha val="43137"/>
                    </a:srgbClr>
                  </a:outerShdw>
                </a:effectLst>
              </a:rPr>
              <a:t>Functional</a:t>
            </a:r>
            <a:r>
              <a:rPr lang="pt-BR" sz="2800" i="1" dirty="0" smtClean="0">
                <a:effectLst>
                  <a:outerShdw blurRad="38100" dist="38100" dir="2700000" algn="tl">
                    <a:srgbClr val="000000">
                      <a:alpha val="43137"/>
                    </a:srgbClr>
                  </a:outerShdw>
                </a:effectLst>
              </a:rPr>
              <a:t> </a:t>
            </a:r>
            <a:r>
              <a:rPr lang="pt-BR" sz="2800" i="1" dirty="0" err="1" smtClean="0">
                <a:effectLst>
                  <a:outerShdw blurRad="38100" dist="38100" dir="2700000" algn="tl">
                    <a:srgbClr val="000000">
                      <a:alpha val="43137"/>
                    </a:srgbClr>
                  </a:outerShdw>
                </a:effectLst>
              </a:rPr>
              <a:t>Requirements</a:t>
            </a:r>
            <a:r>
              <a:rPr lang="pt-BR" sz="2800" i="1" dirty="0" smtClean="0">
                <a:effectLst>
                  <a:outerShdw blurRad="38100" dist="38100" dir="2700000" algn="tl">
                    <a:srgbClr val="000000">
                      <a:alpha val="43137"/>
                    </a:srgbClr>
                  </a:outerShdw>
                </a:effectLst>
              </a:rPr>
              <a:t> for </a:t>
            </a:r>
            <a:r>
              <a:rPr lang="pt-BR" sz="2800" i="1" dirty="0" err="1" smtClean="0">
                <a:effectLst>
                  <a:outerShdw blurRad="38100" dist="38100" dir="2700000" algn="tl">
                    <a:srgbClr val="000000">
                      <a:alpha val="43137"/>
                    </a:srgbClr>
                  </a:outerShdw>
                </a:effectLst>
              </a:rPr>
              <a:t>Bibliographic</a:t>
            </a:r>
            <a:r>
              <a:rPr lang="pt-BR" sz="2800" i="1" dirty="0" smtClean="0">
                <a:effectLst>
                  <a:outerShdw blurRad="38100" dist="38100" dir="2700000" algn="tl">
                    <a:srgbClr val="000000">
                      <a:alpha val="43137"/>
                    </a:srgbClr>
                  </a:outerShdw>
                </a:effectLst>
              </a:rPr>
              <a:t> Records</a:t>
            </a:r>
          </a:p>
          <a:p>
            <a:pPr>
              <a:spcAft>
                <a:spcPts val="1200"/>
              </a:spcAft>
            </a:pPr>
            <a:r>
              <a:rPr lang="pt-BR" sz="2800" dirty="0" smtClean="0">
                <a:effectLst>
                  <a:outerShdw blurRad="38100" dist="38100" dir="2700000" algn="tl">
                    <a:srgbClr val="000000">
                      <a:alpha val="43137"/>
                    </a:srgbClr>
                  </a:outerShdw>
                </a:effectLst>
              </a:rPr>
              <a:t>Versão </a:t>
            </a:r>
            <a:r>
              <a:rPr lang="pt-BR" sz="2800" dirty="0">
                <a:effectLst>
                  <a:outerShdw blurRad="38100" dist="38100" dir="2700000" algn="tl">
                    <a:srgbClr val="000000">
                      <a:alpha val="43137"/>
                    </a:srgbClr>
                  </a:outerShdw>
                </a:effectLst>
              </a:rPr>
              <a:t>final publicada em 1998</a:t>
            </a:r>
          </a:p>
          <a:p>
            <a:pPr>
              <a:spcAft>
                <a:spcPts val="1200"/>
              </a:spcAft>
            </a:pPr>
            <a:r>
              <a:rPr lang="pt-BR" sz="2800" dirty="0" smtClean="0">
                <a:effectLst>
                  <a:outerShdw blurRad="38100" dist="38100" dir="2700000" algn="tl">
                    <a:srgbClr val="000000">
                      <a:alpha val="43137"/>
                    </a:srgbClr>
                  </a:outerShdw>
                </a:effectLst>
              </a:rPr>
              <a:t>Desenvolvido por um grupo de estudo da IFLA entre os anos de 1992 e 1997</a:t>
            </a:r>
          </a:p>
        </p:txBody>
      </p:sp>
    </p:spTree>
    <p:extLst>
      <p:ext uri="{BB962C8B-B14F-4D97-AF65-F5344CB8AC3E}">
        <p14:creationId xmlns:p14="http://schemas.microsoft.com/office/powerpoint/2010/main" val="4220119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Desenvolvedores</a:t>
            </a:r>
            <a:endParaRPr lang="pt-BR" dirty="0"/>
          </a:p>
        </p:txBody>
      </p:sp>
      <p:sp>
        <p:nvSpPr>
          <p:cNvPr id="3" name="Espaço Reservado para Conteúdo 2"/>
          <p:cNvSpPr>
            <a:spLocks noGrp="1"/>
          </p:cNvSpPr>
          <p:nvPr>
            <p:ph idx="1"/>
          </p:nvPr>
        </p:nvSpPr>
        <p:spPr/>
        <p:txBody>
          <a:bodyPr>
            <a:normAutofit fontScale="92500" lnSpcReduction="20000"/>
          </a:bodyPr>
          <a:lstStyle/>
          <a:p>
            <a:r>
              <a:rPr lang="en-US" b="1" dirty="0"/>
              <a:t>Joint Steering Committee (</a:t>
            </a:r>
            <a:r>
              <a:rPr lang="en-US" b="1" dirty="0" smtClean="0"/>
              <a:t>JSC)</a:t>
            </a:r>
          </a:p>
          <a:p>
            <a:pPr lvl="1"/>
            <a:r>
              <a:rPr lang="en-US" dirty="0" smtClean="0"/>
              <a:t>American </a:t>
            </a:r>
            <a:r>
              <a:rPr lang="en-US" dirty="0"/>
              <a:t>Library </a:t>
            </a:r>
            <a:r>
              <a:rPr lang="en-US" dirty="0" smtClean="0"/>
              <a:t>Association</a:t>
            </a:r>
          </a:p>
          <a:p>
            <a:pPr lvl="1"/>
            <a:r>
              <a:rPr lang="en-US" dirty="0" smtClean="0"/>
              <a:t>Canadian </a:t>
            </a:r>
            <a:r>
              <a:rPr lang="en-US" dirty="0"/>
              <a:t>Library </a:t>
            </a:r>
            <a:r>
              <a:rPr lang="en-US" dirty="0" smtClean="0"/>
              <a:t>Association</a:t>
            </a:r>
          </a:p>
          <a:p>
            <a:pPr lvl="1"/>
            <a:r>
              <a:rPr lang="en-US" dirty="0" smtClean="0"/>
              <a:t>Chartered </a:t>
            </a:r>
            <a:r>
              <a:rPr lang="en-US" dirty="0"/>
              <a:t>Institute of Library and Information </a:t>
            </a:r>
            <a:r>
              <a:rPr lang="en-US" dirty="0" smtClean="0"/>
              <a:t>Professionals</a:t>
            </a:r>
          </a:p>
          <a:p>
            <a:pPr lvl="1"/>
            <a:r>
              <a:rPr lang="en-US" dirty="0" smtClean="0"/>
              <a:t>Deutsche </a:t>
            </a:r>
            <a:r>
              <a:rPr lang="en-US" dirty="0" err="1" smtClean="0"/>
              <a:t>Nationalbibliothek</a:t>
            </a:r>
            <a:endParaRPr lang="en-US" dirty="0" smtClean="0"/>
          </a:p>
          <a:p>
            <a:pPr lvl="1"/>
            <a:r>
              <a:rPr lang="en-US" dirty="0" smtClean="0"/>
              <a:t>Library </a:t>
            </a:r>
            <a:r>
              <a:rPr lang="en-US" dirty="0"/>
              <a:t>of </a:t>
            </a:r>
            <a:r>
              <a:rPr lang="en-US" dirty="0" smtClean="0"/>
              <a:t>Congress</a:t>
            </a:r>
          </a:p>
          <a:p>
            <a:pPr lvl="1"/>
            <a:r>
              <a:rPr lang="en-US" dirty="0" smtClean="0"/>
              <a:t>Library </a:t>
            </a:r>
            <a:r>
              <a:rPr lang="en-US" dirty="0"/>
              <a:t>and Archives </a:t>
            </a:r>
            <a:r>
              <a:rPr lang="en-US" dirty="0" smtClean="0"/>
              <a:t>Canada</a:t>
            </a:r>
          </a:p>
          <a:p>
            <a:pPr lvl="1"/>
            <a:r>
              <a:rPr lang="en-US" dirty="0" smtClean="0"/>
              <a:t>British Library</a:t>
            </a:r>
          </a:p>
          <a:p>
            <a:pPr lvl="1"/>
            <a:r>
              <a:rPr lang="en-US" dirty="0" smtClean="0"/>
              <a:t>National </a:t>
            </a:r>
            <a:r>
              <a:rPr lang="en-US" dirty="0"/>
              <a:t>Library of </a:t>
            </a:r>
            <a:r>
              <a:rPr lang="en-US" dirty="0" smtClean="0"/>
              <a:t>Australia</a:t>
            </a:r>
            <a:endParaRPr lang="pt-BR" dirty="0"/>
          </a:p>
        </p:txBody>
      </p:sp>
    </p:spTree>
    <p:extLst>
      <p:ext uri="{BB962C8B-B14F-4D97-AF65-F5344CB8AC3E}">
        <p14:creationId xmlns:p14="http://schemas.microsoft.com/office/powerpoint/2010/main" val="115881636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Desenvolvimento</a:t>
            </a:r>
            <a:endParaRPr lang="pt-BR" dirty="0"/>
          </a:p>
        </p:txBody>
      </p:sp>
      <p:sp>
        <p:nvSpPr>
          <p:cNvPr id="20" name="Forma livre 19"/>
          <p:cNvSpPr/>
          <p:nvPr/>
        </p:nvSpPr>
        <p:spPr>
          <a:xfrm>
            <a:off x="-396552"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0"/>
              <a:satOff val="0"/>
              <a:lumOff val="0"/>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1997</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1" name="Forma livre 20"/>
          <p:cNvSpPr/>
          <p:nvPr/>
        </p:nvSpPr>
        <p:spPr>
          <a:xfrm>
            <a:off x="678705"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1419125"/>
              <a:satOff val="5687"/>
              <a:lumOff val="1233"/>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2004</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2" name="Forma livre 21"/>
          <p:cNvSpPr/>
          <p:nvPr/>
        </p:nvSpPr>
        <p:spPr>
          <a:xfrm>
            <a:off x="1753963"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2838251"/>
              <a:satOff val="11375"/>
              <a:lumOff val="2465"/>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2005</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3" name="Forma livre 22"/>
          <p:cNvSpPr/>
          <p:nvPr/>
        </p:nvSpPr>
        <p:spPr>
          <a:xfrm>
            <a:off x="2829220"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4257376"/>
              <a:satOff val="17062"/>
              <a:lumOff val="3698"/>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2007</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4" name="Forma livre 23"/>
          <p:cNvSpPr/>
          <p:nvPr/>
        </p:nvSpPr>
        <p:spPr>
          <a:xfrm>
            <a:off x="3904477"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5676501"/>
              <a:satOff val="22749"/>
              <a:lumOff val="4930"/>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2008</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5" name="Forma livre 24"/>
          <p:cNvSpPr/>
          <p:nvPr/>
        </p:nvSpPr>
        <p:spPr>
          <a:xfrm>
            <a:off x="4979734"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7095626"/>
              <a:satOff val="28436"/>
              <a:lumOff val="6163"/>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2010</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6" name="Forma livre 25"/>
          <p:cNvSpPr/>
          <p:nvPr/>
        </p:nvSpPr>
        <p:spPr>
          <a:xfrm>
            <a:off x="6054992"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8514751"/>
              <a:satOff val="34124"/>
              <a:lumOff val="7395"/>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200" b="1" i="0" u="none" strike="noStrike" kern="1200" cap="none" spc="0" normalizeH="0" baseline="0" noProof="0" dirty="0" smtClean="0">
                <a:ln>
                  <a:noFill/>
                </a:ln>
                <a:solidFill>
                  <a:sysClr val="windowText" lastClr="000000"/>
                </a:solidFill>
                <a:effectLst/>
                <a:uLnTx/>
                <a:uFillTx/>
                <a:latin typeface="Calibri"/>
                <a:ea typeface="+mn-ea"/>
                <a:cs typeface="+mn-cs"/>
              </a:rPr>
              <a:t>jul. </a:t>
            </a:r>
            <a:r>
              <a:rPr kumimoji="0" lang="pt-BR" sz="1400" b="1" i="0" u="none" strike="noStrike" kern="1200" cap="none" spc="0" normalizeH="0" baseline="0" noProof="0" dirty="0" smtClean="0">
                <a:ln>
                  <a:noFill/>
                </a:ln>
                <a:solidFill>
                  <a:sysClr val="windowText" lastClr="000000"/>
                </a:solidFill>
                <a:effectLst/>
                <a:uLnTx/>
                <a:uFillTx/>
                <a:latin typeface="Calibri"/>
                <a:ea typeface="+mn-ea"/>
                <a:cs typeface="+mn-cs"/>
              </a:rPr>
              <a:t>2010 </a:t>
            </a:r>
            <a:endParaRPr kumimoji="0" lang="pt-BR" sz="1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200" b="1" i="0" u="none" strike="noStrike" kern="0" cap="none" spc="0" normalizeH="0" baseline="0" noProof="0" dirty="0">
                <a:ln>
                  <a:noFill/>
                </a:ln>
                <a:solidFill>
                  <a:sysClr val="windowText" lastClr="000000"/>
                </a:solidFill>
                <a:effectLst/>
                <a:uLnTx/>
                <a:uFillTx/>
                <a:latin typeface="Calibri"/>
                <a:ea typeface="+mn-ea"/>
                <a:cs typeface="+mn-cs"/>
              </a:rPr>
              <a:t>m</a:t>
            </a:r>
            <a:r>
              <a:rPr kumimoji="0" lang="pt-BR" sz="1200" b="1" i="0" u="none" strike="noStrike" kern="1200" cap="none" spc="0" normalizeH="0" baseline="0" noProof="0" dirty="0" smtClean="0">
                <a:ln>
                  <a:noFill/>
                </a:ln>
                <a:solidFill>
                  <a:sysClr val="windowText" lastClr="000000"/>
                </a:solidFill>
                <a:effectLst/>
                <a:uLnTx/>
                <a:uFillTx/>
                <a:latin typeface="Calibri"/>
                <a:ea typeface="+mn-ea"/>
                <a:cs typeface="+mn-cs"/>
              </a:rPr>
              <a:t>aio </a:t>
            </a:r>
            <a:r>
              <a:rPr kumimoji="0" lang="pt-BR" sz="1400" b="1" i="0" u="none" strike="noStrike" kern="1200" cap="none" spc="0" normalizeH="0" baseline="0" noProof="0" dirty="0" smtClean="0">
                <a:ln>
                  <a:noFill/>
                </a:ln>
                <a:solidFill>
                  <a:sysClr val="windowText" lastClr="000000"/>
                </a:solidFill>
                <a:effectLst/>
                <a:uLnTx/>
                <a:uFillTx/>
                <a:latin typeface="Calibri"/>
                <a:ea typeface="+mn-ea"/>
                <a:cs typeface="+mn-cs"/>
              </a:rPr>
              <a:t>2011</a:t>
            </a:r>
            <a:endParaRPr kumimoji="0" lang="pt-BR"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7" name="Forma livre 26"/>
          <p:cNvSpPr/>
          <p:nvPr/>
        </p:nvSpPr>
        <p:spPr>
          <a:xfrm>
            <a:off x="7130249"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4BACC6">
              <a:hueOff val="-9933876"/>
              <a:satOff val="39811"/>
              <a:lumOff val="8628"/>
              <a:alphaOff val="0"/>
            </a:srgbClr>
          </a:solidFill>
          <a:ln w="25400" cap="flat" cmpd="sng" algn="ctr">
            <a:noFill/>
            <a:prstDash val="solid"/>
          </a:ln>
          <a:effectLst/>
        </p:spPr>
        <p:txBody>
          <a:bodyPr spcFirstLastPara="0" vert="horz" wrap="square" lIns="419674" tIns="16002" rIns="387669" bIns="16002" numCol="1" spcCol="1270" anchor="ctr" anchorCtr="0">
            <a:noAutofit/>
          </a:bodyPr>
          <a:lstStyle/>
          <a:p>
            <a:pPr marL="0" marR="0" lvl="0" indent="0" algn="r" defTabSz="533400" eaLnBrk="1" fontAlgn="auto" latinLnBrk="0" hangingPunct="1">
              <a:lnSpc>
                <a:spcPct val="90000"/>
              </a:lnSpc>
              <a:spcBef>
                <a:spcPct val="0"/>
              </a:spcBef>
              <a:spcAft>
                <a:spcPct val="35000"/>
              </a:spcAft>
              <a:buClrTx/>
              <a:buSzTx/>
              <a:buFontTx/>
              <a:buNone/>
              <a:tabLst/>
              <a:defRPr/>
            </a:pPr>
            <a:r>
              <a:rPr kumimoji="0" lang="pt-BR" sz="1600" b="1" i="0" u="none" strike="noStrike" kern="1200" cap="none" spc="0" normalizeH="0" baseline="0" noProof="0" dirty="0" smtClean="0">
                <a:ln>
                  <a:noFill/>
                </a:ln>
                <a:solidFill>
                  <a:sysClr val="windowText" lastClr="000000"/>
                </a:solidFill>
                <a:effectLst/>
                <a:uLnTx/>
                <a:uFillTx/>
                <a:latin typeface="Calibri"/>
                <a:ea typeface="+mn-ea"/>
                <a:cs typeface="+mn-cs"/>
              </a:rPr>
              <a:t>31 mar. 2013</a:t>
            </a:r>
            <a:endParaRPr kumimoji="0" lang="pt-BR"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8" name="Texto explicativo retangular 27"/>
          <p:cNvSpPr/>
          <p:nvPr/>
        </p:nvSpPr>
        <p:spPr>
          <a:xfrm>
            <a:off x="35499" y="1844824"/>
            <a:ext cx="2117408" cy="1239927"/>
          </a:xfrm>
          <a:prstGeom prst="wedgeRectCallout">
            <a:avLst>
              <a:gd name="adj1" fmla="val -36505"/>
              <a:gd name="adj2" fmla="val 93796"/>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Conferência sobre o futuro do AACR2</a:t>
            </a:r>
          </a:p>
        </p:txBody>
      </p:sp>
      <p:sp>
        <p:nvSpPr>
          <p:cNvPr id="29" name="Texto explicativo retangular 28"/>
          <p:cNvSpPr/>
          <p:nvPr/>
        </p:nvSpPr>
        <p:spPr>
          <a:xfrm>
            <a:off x="179515" y="4869160"/>
            <a:ext cx="1692375" cy="864097"/>
          </a:xfrm>
          <a:prstGeom prst="wedgeRectCallout">
            <a:avLst>
              <a:gd name="adj1" fmla="val 16022"/>
              <a:gd name="adj2" fmla="val -93303"/>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Início do AACR3</a:t>
            </a:r>
          </a:p>
        </p:txBody>
      </p:sp>
      <p:sp>
        <p:nvSpPr>
          <p:cNvPr id="30" name="Texto explicativo retangular 29"/>
          <p:cNvSpPr/>
          <p:nvPr/>
        </p:nvSpPr>
        <p:spPr>
          <a:xfrm>
            <a:off x="2356120" y="1249777"/>
            <a:ext cx="2321462" cy="864097"/>
          </a:xfrm>
          <a:prstGeom prst="wedgeRectCallout">
            <a:avLst>
              <a:gd name="adj1" fmla="val -47595"/>
              <a:gd name="adj2" fmla="val 210919"/>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Novo </a:t>
            </a:r>
            <a:r>
              <a:rPr kumimoji="0" lang="pt-BR"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título: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RDA</a:t>
            </a:r>
            <a:endPar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31" name="Texto explicativo retangular 30"/>
          <p:cNvSpPr/>
          <p:nvPr/>
        </p:nvSpPr>
        <p:spPr>
          <a:xfrm>
            <a:off x="2264680" y="5435868"/>
            <a:ext cx="1915039" cy="1196751"/>
          </a:xfrm>
          <a:prstGeom prst="wedgeRectCallout">
            <a:avLst>
              <a:gd name="adj1" fmla="val -3351"/>
              <a:gd name="adj2" fmla="val -135851"/>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Estrutura baseada no FRBR</a:t>
            </a:r>
          </a:p>
        </p:txBody>
      </p:sp>
      <p:sp>
        <p:nvSpPr>
          <p:cNvPr id="32" name="Texto explicativo retangular 31"/>
          <p:cNvSpPr/>
          <p:nvPr/>
        </p:nvSpPr>
        <p:spPr>
          <a:xfrm>
            <a:off x="3602325" y="2276871"/>
            <a:ext cx="2321462" cy="864097"/>
          </a:xfrm>
          <a:prstGeom prst="wedgeRectCallout">
            <a:avLst>
              <a:gd name="adj1" fmla="val -13560"/>
              <a:gd name="adj2" fmla="val 96878"/>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Rascunho quase completo</a:t>
            </a:r>
          </a:p>
        </p:txBody>
      </p:sp>
      <p:sp>
        <p:nvSpPr>
          <p:cNvPr id="33" name="Texto explicativo retangular 32"/>
          <p:cNvSpPr/>
          <p:nvPr/>
        </p:nvSpPr>
        <p:spPr>
          <a:xfrm>
            <a:off x="4375430" y="4797151"/>
            <a:ext cx="1924764" cy="1237091"/>
          </a:xfrm>
          <a:prstGeom prst="wedgeRectCallout">
            <a:avLst>
              <a:gd name="adj1" fmla="val -2964"/>
              <a:gd name="adj2" fmla="val -75666"/>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Lançamento do RDA </a:t>
            </a:r>
            <a:r>
              <a:rPr kumimoji="0" lang="pt-BR" sz="2400" b="1" i="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Toolkit</a:t>
            </a:r>
          </a:p>
        </p:txBody>
      </p:sp>
      <p:sp>
        <p:nvSpPr>
          <p:cNvPr id="34" name="Texto explicativo retangular 33"/>
          <p:cNvSpPr/>
          <p:nvPr/>
        </p:nvSpPr>
        <p:spPr>
          <a:xfrm>
            <a:off x="6300194" y="2220652"/>
            <a:ext cx="2321462" cy="864097"/>
          </a:xfrm>
          <a:prstGeom prst="wedgeRectCallout">
            <a:avLst>
              <a:gd name="adj1" fmla="val -36505"/>
              <a:gd name="adj2" fmla="val 93796"/>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U.S. </a:t>
            </a:r>
            <a:r>
              <a:rPr kumimoji="0" lang="pt-BR" sz="2400" b="1" i="1"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Test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Recomendação</a:t>
            </a:r>
            <a:endParaRPr kumimoji="0" lang="pt-BR"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35" name="Texto explicativo retangular 34"/>
          <p:cNvSpPr/>
          <p:nvPr/>
        </p:nvSpPr>
        <p:spPr>
          <a:xfrm>
            <a:off x="6485655" y="5175563"/>
            <a:ext cx="1920001" cy="1133757"/>
          </a:xfrm>
          <a:prstGeom prst="wedgeRectCallout">
            <a:avLst>
              <a:gd name="adj1" fmla="val 14958"/>
              <a:gd name="adj2" fmla="val -125357"/>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Day One for RDA </a:t>
            </a:r>
            <a:r>
              <a:rPr kumimoji="0" lang="en-US" sz="2400" b="1" i="0" u="none" strike="noStrike" kern="0" cap="none" spc="0" normalizeH="0" baseline="0" noProof="0" dirty="0" err="1">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na</a:t>
            </a:r>
            <a:r>
              <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 </a:t>
            </a:r>
            <a:r>
              <a:rPr kumimoji="0" lang="en-US" sz="2400" b="1" i="1"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LC</a:t>
            </a:r>
            <a:endParaRPr kumimoji="0" lang="en-US" sz="2400" b="1" i="1"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36" name="Forma livre 35"/>
          <p:cNvSpPr/>
          <p:nvPr/>
        </p:nvSpPr>
        <p:spPr>
          <a:xfrm>
            <a:off x="8210369" y="3454895"/>
            <a:ext cx="1546210" cy="1080118"/>
          </a:xfrm>
          <a:custGeom>
            <a:avLst/>
            <a:gdLst>
              <a:gd name="connsiteX0" fmla="*/ 0 w 1110645"/>
              <a:gd name="connsiteY0" fmla="*/ 0 h 743335"/>
              <a:gd name="connsiteX1" fmla="*/ 738978 w 1110645"/>
              <a:gd name="connsiteY1" fmla="*/ 0 h 743335"/>
              <a:gd name="connsiteX2" fmla="*/ 1110645 w 1110645"/>
              <a:gd name="connsiteY2" fmla="*/ 371668 h 743335"/>
              <a:gd name="connsiteX3" fmla="*/ 738978 w 1110645"/>
              <a:gd name="connsiteY3" fmla="*/ 743335 h 743335"/>
              <a:gd name="connsiteX4" fmla="*/ 0 w 1110645"/>
              <a:gd name="connsiteY4" fmla="*/ 743335 h 743335"/>
              <a:gd name="connsiteX5" fmla="*/ 371668 w 1110645"/>
              <a:gd name="connsiteY5" fmla="*/ 371668 h 743335"/>
              <a:gd name="connsiteX6" fmla="*/ 0 w 1110645"/>
              <a:gd name="connsiteY6" fmla="*/ 0 h 74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45" h="743335">
                <a:moveTo>
                  <a:pt x="0" y="0"/>
                </a:moveTo>
                <a:lnTo>
                  <a:pt x="738978" y="0"/>
                </a:lnTo>
                <a:lnTo>
                  <a:pt x="1110645" y="371668"/>
                </a:lnTo>
                <a:lnTo>
                  <a:pt x="738978" y="743335"/>
                </a:lnTo>
                <a:lnTo>
                  <a:pt x="0" y="743335"/>
                </a:lnTo>
                <a:lnTo>
                  <a:pt x="371668" y="371668"/>
                </a:lnTo>
                <a:lnTo>
                  <a:pt x="0" y="0"/>
                </a:lnTo>
                <a:close/>
              </a:path>
            </a:pathLst>
          </a:custGeom>
          <a:solidFill>
            <a:srgbClr val="F57E1B"/>
          </a:solidFill>
          <a:ln w="25400" cap="flat" cmpd="sng" algn="ctr">
            <a:noFill/>
            <a:prstDash val="solid"/>
          </a:ln>
          <a:effectLst/>
        </p:spPr>
        <p:txBody>
          <a:bodyPr spcFirstLastPara="0" vert="horz" wrap="square" lIns="419674" tIns="16002" rIns="387669" bIns="16002" numCol="1" spcCol="1270" anchor="ctr" anchorCtr="0">
            <a:noAutofit/>
          </a:bodyPr>
          <a:lstStyle/>
          <a:p>
            <a:pPr algn="ctr" defTabSz="533400">
              <a:lnSpc>
                <a:spcPct val="90000"/>
              </a:lnSpc>
              <a:spcBef>
                <a:spcPct val="0"/>
              </a:spcBef>
              <a:spcAft>
                <a:spcPct val="35000"/>
              </a:spcAft>
            </a:pPr>
            <a:r>
              <a:rPr lang="pt-BR" sz="1600" b="1" dirty="0" smtClean="0">
                <a:solidFill>
                  <a:sysClr val="windowText" lastClr="000000"/>
                </a:solidFill>
                <a:latin typeface="Calibri"/>
              </a:rPr>
              <a:t>2014</a:t>
            </a:r>
            <a:endParaRPr lang="pt-BR" sz="1600" b="1" dirty="0">
              <a:solidFill>
                <a:sysClr val="windowText" lastClr="000000"/>
              </a:solidFill>
              <a:latin typeface="Calibri"/>
            </a:endParaRPr>
          </a:p>
        </p:txBody>
      </p:sp>
    </p:spTree>
    <p:extLst>
      <p:ext uri="{BB962C8B-B14F-4D97-AF65-F5344CB8AC3E}">
        <p14:creationId xmlns:p14="http://schemas.microsoft.com/office/powerpoint/2010/main" val="3532285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34"/>
                                        </p:tgtEl>
                                      </p:cBhvr>
                                    </p:animEffect>
                                    <p:set>
                                      <p:cBhvr>
                                        <p:cTn id="93" dur="1" fill="hold">
                                          <p:stCondLst>
                                            <p:cond delay="499"/>
                                          </p:stCondLst>
                                        </p:cTn>
                                        <p:tgtEl>
                                          <p:spTgt spid="3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Substituição do AACR2</a:t>
            </a:r>
            <a:endParaRPr lang="pt-BR" dirty="0"/>
          </a:p>
        </p:txBody>
      </p:sp>
      <p:sp>
        <p:nvSpPr>
          <p:cNvPr id="3" name="Espaço Reservado para Conteúdo 2"/>
          <p:cNvSpPr>
            <a:spLocks noGrp="1"/>
          </p:cNvSpPr>
          <p:nvPr>
            <p:ph idx="1"/>
          </p:nvPr>
        </p:nvSpPr>
        <p:spPr/>
        <p:txBody>
          <a:bodyPr/>
          <a:lstStyle/>
          <a:p>
            <a:r>
              <a:rPr lang="pt-BR" dirty="0" smtClean="0"/>
              <a:t>Surgiu a partir dos estudos para a atualização do AACR (AACR3).</a:t>
            </a:r>
          </a:p>
          <a:p>
            <a:endParaRPr lang="pt-BR" dirty="0" smtClean="0"/>
          </a:p>
          <a:p>
            <a:r>
              <a:rPr lang="pt-BR" dirty="0" smtClean="0"/>
              <a:t>Manter a compatibilidade entre os registros criados com o AACR2 e os registros criados com o RDA.</a:t>
            </a:r>
            <a:endParaRPr lang="pt-BR" dirty="0"/>
          </a:p>
        </p:txBody>
      </p:sp>
    </p:spTree>
    <p:extLst>
      <p:ext uri="{BB962C8B-B14F-4D97-AF65-F5344CB8AC3E}">
        <p14:creationId xmlns:p14="http://schemas.microsoft.com/office/powerpoint/2010/main" val="302748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6"/>
          <p:cNvSpPr>
            <a:spLocks noGrp="1"/>
          </p:cNvSpPr>
          <p:nvPr>
            <p:ph type="title"/>
          </p:nvPr>
        </p:nvSpPr>
        <p:spPr/>
        <p:txBody>
          <a:bodyPr>
            <a:normAutofit/>
          </a:bodyPr>
          <a:lstStyle/>
          <a:p>
            <a:r>
              <a:rPr lang="pt-BR" sz="3800" b="1" dirty="0"/>
              <a:t>Estrutura do RDA</a:t>
            </a:r>
          </a:p>
        </p:txBody>
      </p:sp>
      <p:sp>
        <p:nvSpPr>
          <p:cNvPr id="3" name="Espaço Reservado para Conteúdo 2"/>
          <p:cNvSpPr>
            <a:spLocks noGrp="1"/>
          </p:cNvSpPr>
          <p:nvPr>
            <p:ph idx="1"/>
          </p:nvPr>
        </p:nvSpPr>
        <p:spPr>
          <a:xfrm>
            <a:off x="351360" y="2433586"/>
            <a:ext cx="3896790" cy="3769107"/>
          </a:xfrm>
          <a:ln>
            <a:noFill/>
          </a:ln>
        </p:spPr>
        <p:txBody>
          <a:bodyPr anchor="t">
            <a:normAutofit/>
          </a:bodyPr>
          <a:lstStyle/>
          <a:p>
            <a:pPr>
              <a:buFont typeface="Wingdings" panose="05000000000000000000" pitchFamily="2" charset="2"/>
              <a:buChar char="§"/>
            </a:pPr>
            <a:r>
              <a:rPr lang="pt-BR" dirty="0" smtClean="0"/>
              <a:t>Partes (I e II)</a:t>
            </a:r>
          </a:p>
          <a:p>
            <a:pPr lvl="1">
              <a:buFont typeface="Wingdings" panose="05000000000000000000" pitchFamily="2" charset="2"/>
              <a:buChar char="§"/>
            </a:pPr>
            <a:r>
              <a:rPr lang="pt-BR" dirty="0" smtClean="0"/>
              <a:t>Capítulos</a:t>
            </a:r>
          </a:p>
          <a:p>
            <a:pPr lvl="2">
              <a:buFont typeface="Wingdings" panose="05000000000000000000" pitchFamily="2" charset="2"/>
              <a:buChar char="§"/>
            </a:pPr>
            <a:r>
              <a:rPr lang="pt-BR" dirty="0" smtClean="0"/>
              <a:t>Áreas</a:t>
            </a:r>
          </a:p>
          <a:p>
            <a:pPr lvl="3">
              <a:buFont typeface="Wingdings" panose="05000000000000000000" pitchFamily="2" charset="2"/>
              <a:buChar char="§"/>
            </a:pPr>
            <a:r>
              <a:rPr lang="pt-BR" dirty="0" smtClean="0"/>
              <a:t>Elementos</a:t>
            </a:r>
          </a:p>
          <a:p>
            <a:pPr lvl="4">
              <a:buFont typeface="Wingdings" panose="05000000000000000000" pitchFamily="2" charset="2"/>
              <a:buChar char="§"/>
            </a:pPr>
            <a:r>
              <a:rPr lang="pt-BR" dirty="0"/>
              <a:t>R</a:t>
            </a:r>
            <a:r>
              <a:rPr lang="pt-BR" dirty="0" smtClean="0"/>
              <a:t>egras</a:t>
            </a:r>
            <a:endParaRPr lang="pt-BR" dirty="0"/>
          </a:p>
        </p:txBody>
      </p:sp>
      <p:sp>
        <p:nvSpPr>
          <p:cNvPr id="4" name="Espaço Reservado para Texto 3"/>
          <p:cNvSpPr>
            <a:spLocks noGrp="1"/>
          </p:cNvSpPr>
          <p:nvPr>
            <p:ph type="body" idx="4294967295"/>
          </p:nvPr>
        </p:nvSpPr>
        <p:spPr>
          <a:xfrm>
            <a:off x="361950" y="1461623"/>
            <a:ext cx="3887788" cy="823384"/>
          </a:xfrm>
          <a:noFill/>
          <a:ln>
            <a:noFill/>
          </a:ln>
        </p:spPr>
        <p:txBody>
          <a:bodyPr anchor="ctr">
            <a:normAutofit/>
          </a:bodyPr>
          <a:lstStyle/>
          <a:p>
            <a:pPr marL="0" indent="0" algn="ctr">
              <a:buNone/>
            </a:pPr>
            <a:r>
              <a:rPr lang="pt-BR" sz="3600" b="1" dirty="0" smtClean="0">
                <a:solidFill>
                  <a:srgbClr val="FFFF00"/>
                </a:solidFill>
                <a:effectLst>
                  <a:outerShdw blurRad="38100" dist="38100" dir="2700000" algn="tl">
                    <a:srgbClr val="000000">
                      <a:alpha val="43137"/>
                    </a:srgbClr>
                  </a:outerShdw>
                </a:effectLst>
              </a:rPr>
              <a:t>AACR2</a:t>
            </a:r>
            <a:endParaRPr lang="pt-BR" sz="3200" b="1" dirty="0">
              <a:solidFill>
                <a:srgbClr val="FFFF00"/>
              </a:solidFill>
              <a:effectLst>
                <a:outerShdw blurRad="38100" dist="38100" dir="2700000" algn="tl">
                  <a:srgbClr val="000000">
                    <a:alpha val="43137"/>
                  </a:srgbClr>
                </a:outerShdw>
              </a:effectLst>
            </a:endParaRPr>
          </a:p>
        </p:txBody>
      </p:sp>
      <p:sp>
        <p:nvSpPr>
          <p:cNvPr id="6" name="Espaço Reservado para Conteúdo 5"/>
          <p:cNvSpPr>
            <a:spLocks noGrp="1"/>
          </p:cNvSpPr>
          <p:nvPr>
            <p:ph sz="quarter" idx="4294967295"/>
          </p:nvPr>
        </p:nvSpPr>
        <p:spPr>
          <a:xfrm>
            <a:off x="4410076" y="2420888"/>
            <a:ext cx="4543424" cy="3746500"/>
          </a:xfrm>
          <a:ln>
            <a:noFill/>
          </a:ln>
        </p:spPr>
        <p:txBody>
          <a:bodyPr anchor="t">
            <a:noAutofit/>
          </a:bodyPr>
          <a:lstStyle/>
          <a:p>
            <a:pPr>
              <a:lnSpc>
                <a:spcPct val="90000"/>
              </a:lnSpc>
              <a:buClr>
                <a:srgbClr val="0070C0"/>
              </a:buClr>
              <a:buFont typeface="Wingdings" panose="05000000000000000000" pitchFamily="2" charset="2"/>
              <a:buChar char="§"/>
            </a:pPr>
            <a:r>
              <a:rPr lang="pt-BR" sz="3200" dirty="0">
                <a:solidFill>
                  <a:schemeClr val="tx1"/>
                </a:solidFill>
                <a:effectLst>
                  <a:outerShdw blurRad="38100" dist="38100" dir="2700000" algn="tl">
                    <a:srgbClr val="000000">
                      <a:alpha val="43137"/>
                    </a:srgbClr>
                  </a:outerShdw>
                </a:effectLst>
                <a:latin typeface="Calibri" pitchFamily="34" charset="0"/>
              </a:rPr>
              <a:t>Partes (Atributos e Relacionamentos)</a:t>
            </a:r>
          </a:p>
          <a:p>
            <a:pPr lvl="1">
              <a:lnSpc>
                <a:spcPct val="90000"/>
              </a:lnSpc>
              <a:buClr>
                <a:srgbClr val="0070C0"/>
              </a:buClr>
              <a:buFont typeface="Wingdings" panose="05000000000000000000" pitchFamily="2" charset="2"/>
              <a:buChar char="§"/>
            </a:pPr>
            <a:r>
              <a:rPr lang="pt-BR" sz="3200" dirty="0">
                <a:effectLst>
                  <a:outerShdw blurRad="38100" dist="38100" dir="2700000" algn="tl">
                    <a:srgbClr val="000000">
                      <a:alpha val="43137"/>
                    </a:srgbClr>
                  </a:outerShdw>
                </a:effectLst>
                <a:latin typeface="Calibri" pitchFamily="34" charset="0"/>
              </a:rPr>
              <a:t>Seções</a:t>
            </a:r>
          </a:p>
          <a:p>
            <a:pPr lvl="2">
              <a:lnSpc>
                <a:spcPct val="90000"/>
              </a:lnSpc>
              <a:buClr>
                <a:srgbClr val="0070C0"/>
              </a:buClr>
              <a:buFont typeface="Wingdings" panose="05000000000000000000" pitchFamily="2" charset="2"/>
              <a:buChar char="§"/>
            </a:pPr>
            <a:r>
              <a:rPr lang="pt-BR" sz="3200" dirty="0">
                <a:solidFill>
                  <a:schemeClr val="tx1"/>
                </a:solidFill>
                <a:effectLst>
                  <a:outerShdw blurRad="38100" dist="38100" dir="2700000" algn="tl">
                    <a:srgbClr val="000000">
                      <a:alpha val="43137"/>
                    </a:srgbClr>
                  </a:outerShdw>
                </a:effectLst>
                <a:latin typeface="Calibri" pitchFamily="34" charset="0"/>
              </a:rPr>
              <a:t>Capítulos</a:t>
            </a:r>
          </a:p>
          <a:p>
            <a:pPr lvl="3">
              <a:lnSpc>
                <a:spcPct val="90000"/>
              </a:lnSpc>
              <a:buClr>
                <a:srgbClr val="0070C0"/>
              </a:buClr>
              <a:buFont typeface="Wingdings" panose="05000000000000000000" pitchFamily="2" charset="2"/>
              <a:buChar char="§"/>
            </a:pPr>
            <a:r>
              <a:rPr lang="pt-BR" sz="3200" dirty="0">
                <a:effectLst>
                  <a:outerShdw blurRad="38100" dist="38100" dir="2700000" algn="tl">
                    <a:srgbClr val="000000">
                      <a:alpha val="43137"/>
                    </a:srgbClr>
                  </a:outerShdw>
                </a:effectLst>
                <a:latin typeface="Calibri" pitchFamily="34" charset="0"/>
              </a:rPr>
              <a:t>Elementos</a:t>
            </a:r>
          </a:p>
          <a:p>
            <a:pPr lvl="4">
              <a:buFont typeface="Wingdings" panose="05000000000000000000" pitchFamily="2" charset="2"/>
              <a:buChar char="§"/>
            </a:pPr>
            <a:r>
              <a:rPr lang="pt-BR" sz="3200" dirty="0">
                <a:solidFill>
                  <a:schemeClr val="tx1"/>
                </a:solidFill>
                <a:effectLst>
                  <a:outerShdw blurRad="38100" dist="38100" dir="2700000" algn="tl">
                    <a:srgbClr val="000000">
                      <a:alpha val="43137"/>
                    </a:srgbClr>
                  </a:outerShdw>
                </a:effectLst>
                <a:latin typeface="Calibri" pitchFamily="34" charset="0"/>
              </a:rPr>
              <a:t>Regras</a:t>
            </a:r>
          </a:p>
        </p:txBody>
      </p:sp>
      <p:sp>
        <p:nvSpPr>
          <p:cNvPr id="8" name="Espaço Reservado para Texto 3"/>
          <p:cNvSpPr>
            <a:spLocks noGrp="1"/>
          </p:cNvSpPr>
          <p:nvPr>
            <p:ph type="body" idx="4294967295"/>
          </p:nvPr>
        </p:nvSpPr>
        <p:spPr>
          <a:xfrm>
            <a:off x="4408420" y="1490223"/>
            <a:ext cx="4545288" cy="823384"/>
          </a:xfrm>
          <a:noFill/>
          <a:ln>
            <a:noFill/>
          </a:ln>
        </p:spPr>
        <p:txBody>
          <a:bodyPr anchor="ctr">
            <a:normAutofit/>
          </a:bodyPr>
          <a:lstStyle/>
          <a:p>
            <a:pPr marL="0" indent="0" algn="ctr">
              <a:buNone/>
            </a:pPr>
            <a:r>
              <a:rPr lang="pt-BR" sz="3600" b="1" dirty="0" smtClean="0">
                <a:solidFill>
                  <a:srgbClr val="FFFF00"/>
                </a:solidFill>
              </a:rPr>
              <a:t>RDA</a:t>
            </a:r>
            <a:endParaRPr lang="pt-BR" sz="3200" b="1" dirty="0">
              <a:solidFill>
                <a:srgbClr val="FFFF00"/>
              </a:solidFill>
            </a:endParaRPr>
          </a:p>
        </p:txBody>
      </p:sp>
    </p:spTree>
    <p:extLst>
      <p:ext uri="{BB962C8B-B14F-4D97-AF65-F5344CB8AC3E}">
        <p14:creationId xmlns:p14="http://schemas.microsoft.com/office/powerpoint/2010/main" val="169292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do RDA</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1855088"/>
            <a:ext cx="4762500" cy="3886200"/>
          </a:xfrm>
        </p:spPr>
      </p:pic>
      <p:sp>
        <p:nvSpPr>
          <p:cNvPr id="6" name="Retângulo 5"/>
          <p:cNvSpPr/>
          <p:nvPr/>
        </p:nvSpPr>
        <p:spPr>
          <a:xfrm>
            <a:off x="323528" y="2348880"/>
            <a:ext cx="3502809" cy="2754600"/>
          </a:xfrm>
          <a:prstGeom prst="rect">
            <a:avLst/>
          </a:prstGeom>
        </p:spPr>
        <p:txBody>
          <a:bodyPr wrap="square">
            <a:spAutoFit/>
          </a:bodyPr>
          <a:lstStyle/>
          <a:p>
            <a:pPr algn="ctr">
              <a:spcAft>
                <a:spcPts val="1800"/>
              </a:spcAft>
            </a:pPr>
            <a:r>
              <a:rPr lang="pt-BR" sz="3200" b="1" i="1" dirty="0">
                <a:latin typeface="Calibri" pitchFamily="34" charset="0"/>
              </a:rPr>
              <a:t>10 </a:t>
            </a:r>
            <a:r>
              <a:rPr lang="pt-BR" sz="3200" b="1" i="1" dirty="0" smtClean="0">
                <a:latin typeface="Calibri" pitchFamily="34" charset="0"/>
              </a:rPr>
              <a:t>seções</a:t>
            </a:r>
          </a:p>
          <a:p>
            <a:pPr algn="ctr">
              <a:spcAft>
                <a:spcPts val="1800"/>
              </a:spcAft>
            </a:pPr>
            <a:r>
              <a:rPr lang="pt-BR" sz="3200" b="1" i="1" dirty="0" smtClean="0">
                <a:latin typeface="Calibri" pitchFamily="34" charset="0"/>
              </a:rPr>
              <a:t>(</a:t>
            </a:r>
            <a:r>
              <a:rPr lang="pt-BR" sz="3200" b="1" i="1" dirty="0">
                <a:latin typeface="Calibri" pitchFamily="34" charset="0"/>
              </a:rPr>
              <a:t>37 capítulos</a:t>
            </a:r>
            <a:r>
              <a:rPr lang="pt-BR" sz="3200" b="1" i="1" dirty="0" smtClean="0">
                <a:latin typeface="Calibri" pitchFamily="34" charset="0"/>
              </a:rPr>
              <a:t>)</a:t>
            </a:r>
          </a:p>
          <a:p>
            <a:pPr algn="ctr">
              <a:spcAft>
                <a:spcPts val="1800"/>
              </a:spcAft>
            </a:pPr>
            <a:r>
              <a:rPr lang="pt-BR" sz="3200" b="1" i="1" dirty="0" smtClean="0">
                <a:latin typeface="Calibri" pitchFamily="34" charset="0"/>
              </a:rPr>
              <a:t>+</a:t>
            </a:r>
          </a:p>
          <a:p>
            <a:pPr algn="ctr">
              <a:spcAft>
                <a:spcPts val="1800"/>
              </a:spcAft>
            </a:pPr>
            <a:r>
              <a:rPr lang="pt-BR" sz="3200" b="1" i="1" dirty="0" smtClean="0">
                <a:latin typeface="Calibri" pitchFamily="34" charset="0"/>
              </a:rPr>
              <a:t>12 </a:t>
            </a:r>
            <a:r>
              <a:rPr lang="pt-BR" sz="3200" b="1" i="1" dirty="0">
                <a:latin typeface="Calibri" pitchFamily="34" charset="0"/>
              </a:rPr>
              <a:t>apêndices</a:t>
            </a:r>
            <a:endParaRPr lang="pt-BR" sz="3200" b="1" dirty="0">
              <a:latin typeface="Calibri" pitchFamily="34" charset="0"/>
            </a:endParaRPr>
          </a:p>
        </p:txBody>
      </p:sp>
    </p:spTree>
    <p:extLst>
      <p:ext uri="{BB962C8B-B14F-4D97-AF65-F5344CB8AC3E}">
        <p14:creationId xmlns:p14="http://schemas.microsoft.com/office/powerpoint/2010/main" val="137387622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pt-BR" dirty="0" smtClean="0"/>
              <a:t>Registro dos Atributos</a:t>
            </a:r>
            <a:endParaRPr lang="pt-BR" dirty="0"/>
          </a:p>
        </p:txBody>
      </p:sp>
      <p:sp>
        <p:nvSpPr>
          <p:cNvPr id="5" name="Forma livre 4"/>
          <p:cNvSpPr/>
          <p:nvPr/>
        </p:nvSpPr>
        <p:spPr>
          <a:xfrm>
            <a:off x="1480702" y="1651957"/>
            <a:ext cx="6979730" cy="752920"/>
          </a:xfrm>
          <a:custGeom>
            <a:avLst/>
            <a:gdLst>
              <a:gd name="connsiteX0" fmla="*/ 0 w 8097290"/>
              <a:gd name="connsiteY0" fmla="*/ 0 h 752920"/>
              <a:gd name="connsiteX1" fmla="*/ 8097290 w 8097290"/>
              <a:gd name="connsiteY1" fmla="*/ 0 h 752920"/>
              <a:gd name="connsiteX2" fmla="*/ 8097290 w 8097290"/>
              <a:gd name="connsiteY2" fmla="*/ 752920 h 752920"/>
              <a:gd name="connsiteX3" fmla="*/ 0 w 8097290"/>
              <a:gd name="connsiteY3" fmla="*/ 752920 h 752920"/>
              <a:gd name="connsiteX4" fmla="*/ 0 w 8097290"/>
              <a:gd name="connsiteY4" fmla="*/ 0 h 75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290" h="752920">
                <a:moveTo>
                  <a:pt x="0" y="0"/>
                </a:moveTo>
                <a:lnTo>
                  <a:pt x="8097290" y="0"/>
                </a:lnTo>
                <a:lnTo>
                  <a:pt x="8097290" y="752920"/>
                </a:lnTo>
                <a:lnTo>
                  <a:pt x="0" y="752920"/>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97631" tIns="60960" rIns="60960" bIns="60960" numCol="1" spcCol="1270" anchor="ctr" anchorCtr="0">
            <a:noAutofit/>
          </a:bodyPr>
          <a:lstStyle/>
          <a:p>
            <a:pPr lvl="0" algn="l" defTabSz="1066800">
              <a:lnSpc>
                <a:spcPct val="90000"/>
              </a:lnSpc>
              <a:spcBef>
                <a:spcPct val="0"/>
              </a:spcBef>
              <a:spcAft>
                <a:spcPct val="35000"/>
              </a:spcAft>
            </a:pPr>
            <a:r>
              <a:rPr lang="pt-BR" sz="3200" b="1" kern="1200" dirty="0" smtClean="0">
                <a:solidFill>
                  <a:schemeClr val="tx1"/>
                </a:solidFill>
                <a:latin typeface="Calibri" pitchFamily="34" charset="0"/>
              </a:rPr>
              <a:t>Manifestação e item </a:t>
            </a:r>
            <a:endParaRPr lang="pt-BR" sz="3200" b="1" kern="1200" dirty="0">
              <a:solidFill>
                <a:schemeClr val="tx1"/>
              </a:solidFill>
              <a:latin typeface="Calibri" pitchFamily="34" charset="0"/>
            </a:endParaRPr>
          </a:p>
        </p:txBody>
      </p:sp>
      <p:sp>
        <p:nvSpPr>
          <p:cNvPr id="6" name="Retângulo de cantos arredondados 5"/>
          <p:cNvSpPr/>
          <p:nvPr/>
        </p:nvSpPr>
        <p:spPr>
          <a:xfrm>
            <a:off x="683568" y="1628800"/>
            <a:ext cx="797134" cy="797134"/>
          </a:xfrm>
          <a:prstGeom prst="roundRect">
            <a:avLst/>
          </a:prstGeom>
          <a:solidFill>
            <a:srgbClr val="FFFF00"/>
          </a:solidFill>
          <a:ln>
            <a:no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1</a:t>
            </a:r>
            <a:endParaRPr lang="pt-BR" sz="3600" b="1" dirty="0">
              <a:solidFill>
                <a:schemeClr val="bg1"/>
              </a:solidFill>
            </a:endParaRPr>
          </a:p>
        </p:txBody>
      </p:sp>
      <p:sp>
        <p:nvSpPr>
          <p:cNvPr id="8" name="Forma livre 7"/>
          <p:cNvSpPr/>
          <p:nvPr/>
        </p:nvSpPr>
        <p:spPr>
          <a:xfrm>
            <a:off x="1482939" y="2781533"/>
            <a:ext cx="7026164" cy="752920"/>
          </a:xfrm>
          <a:custGeom>
            <a:avLst/>
            <a:gdLst>
              <a:gd name="connsiteX0" fmla="*/ 0 w 7665623"/>
              <a:gd name="connsiteY0" fmla="*/ 0 h 752920"/>
              <a:gd name="connsiteX1" fmla="*/ 7665623 w 7665623"/>
              <a:gd name="connsiteY1" fmla="*/ 0 h 752920"/>
              <a:gd name="connsiteX2" fmla="*/ 7665623 w 7665623"/>
              <a:gd name="connsiteY2" fmla="*/ 752920 h 752920"/>
              <a:gd name="connsiteX3" fmla="*/ 0 w 7665623"/>
              <a:gd name="connsiteY3" fmla="*/ 752920 h 752920"/>
              <a:gd name="connsiteX4" fmla="*/ 0 w 7665623"/>
              <a:gd name="connsiteY4" fmla="*/ 0 h 75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5623" h="752920">
                <a:moveTo>
                  <a:pt x="0" y="0"/>
                </a:moveTo>
                <a:lnTo>
                  <a:pt x="7665623" y="0"/>
                </a:lnTo>
                <a:lnTo>
                  <a:pt x="7665623" y="752920"/>
                </a:lnTo>
                <a:lnTo>
                  <a:pt x="0" y="752920"/>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3465231"/>
              <a:satOff val="-15989"/>
              <a:lumOff val="588"/>
              <a:alphaOff val="0"/>
            </a:schemeClr>
          </a:effectRef>
          <a:fontRef idx="minor">
            <a:schemeClr val="lt1"/>
          </a:fontRef>
        </p:style>
        <p:txBody>
          <a:bodyPr spcFirstLastPara="0" vert="horz" wrap="square" lIns="597631" tIns="60960" rIns="60960" bIns="60960" numCol="1" spcCol="1270" anchor="ctr" anchorCtr="0">
            <a:noAutofit/>
          </a:bodyPr>
          <a:lstStyle/>
          <a:p>
            <a:pPr lvl="0" algn="l" defTabSz="1066800">
              <a:lnSpc>
                <a:spcPct val="90000"/>
              </a:lnSpc>
              <a:spcBef>
                <a:spcPct val="0"/>
              </a:spcBef>
              <a:spcAft>
                <a:spcPct val="35000"/>
              </a:spcAft>
            </a:pPr>
            <a:r>
              <a:rPr lang="pt-BR" sz="3200" b="1" kern="1200" dirty="0" smtClean="0">
                <a:solidFill>
                  <a:schemeClr val="tx1"/>
                </a:solidFill>
                <a:latin typeface="Calibri" pitchFamily="34" charset="0"/>
              </a:rPr>
              <a:t>Obra e expressão </a:t>
            </a:r>
            <a:endParaRPr lang="pt-BR" sz="3200" b="1" kern="1200" dirty="0">
              <a:solidFill>
                <a:schemeClr val="tx1"/>
              </a:solidFill>
              <a:latin typeface="Calibri" pitchFamily="34" charset="0"/>
            </a:endParaRPr>
          </a:p>
        </p:txBody>
      </p:sp>
      <p:sp>
        <p:nvSpPr>
          <p:cNvPr id="9" name="Retângulo de cantos arredondados 8"/>
          <p:cNvSpPr/>
          <p:nvPr/>
        </p:nvSpPr>
        <p:spPr>
          <a:xfrm>
            <a:off x="683568" y="2758376"/>
            <a:ext cx="797134" cy="797134"/>
          </a:xfrm>
          <a:prstGeom prst="roundRect">
            <a:avLst/>
          </a:prstGeom>
          <a:solidFill>
            <a:srgbClr val="FFFF00"/>
          </a:solidFill>
          <a:ln>
            <a:noFill/>
          </a:ln>
        </p:spPr>
        <p:style>
          <a:lnRef idx="2">
            <a:schemeClr val="accent4">
              <a:hueOff val="3465231"/>
              <a:satOff val="-15989"/>
              <a:lumOff val="58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2</a:t>
            </a:r>
            <a:endParaRPr lang="pt-BR" sz="3600" b="1" dirty="0">
              <a:solidFill>
                <a:schemeClr val="bg1"/>
              </a:solidFill>
            </a:endParaRPr>
          </a:p>
        </p:txBody>
      </p:sp>
      <p:sp>
        <p:nvSpPr>
          <p:cNvPr id="10" name="Forma livre 9"/>
          <p:cNvSpPr/>
          <p:nvPr/>
        </p:nvSpPr>
        <p:spPr>
          <a:xfrm>
            <a:off x="1482939" y="3911109"/>
            <a:ext cx="7026164" cy="752920"/>
          </a:xfrm>
          <a:custGeom>
            <a:avLst/>
            <a:gdLst>
              <a:gd name="connsiteX0" fmla="*/ 0 w 7665623"/>
              <a:gd name="connsiteY0" fmla="*/ 0 h 752920"/>
              <a:gd name="connsiteX1" fmla="*/ 7665623 w 7665623"/>
              <a:gd name="connsiteY1" fmla="*/ 0 h 752920"/>
              <a:gd name="connsiteX2" fmla="*/ 7665623 w 7665623"/>
              <a:gd name="connsiteY2" fmla="*/ 752920 h 752920"/>
              <a:gd name="connsiteX3" fmla="*/ 0 w 7665623"/>
              <a:gd name="connsiteY3" fmla="*/ 752920 h 752920"/>
              <a:gd name="connsiteX4" fmla="*/ 0 w 7665623"/>
              <a:gd name="connsiteY4" fmla="*/ 0 h 75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5623" h="752920">
                <a:moveTo>
                  <a:pt x="0" y="0"/>
                </a:moveTo>
                <a:lnTo>
                  <a:pt x="7665623" y="0"/>
                </a:lnTo>
                <a:lnTo>
                  <a:pt x="7665623" y="752920"/>
                </a:lnTo>
                <a:lnTo>
                  <a:pt x="0" y="752920"/>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6930461"/>
              <a:satOff val="-31979"/>
              <a:lumOff val="1177"/>
              <a:alphaOff val="0"/>
            </a:schemeClr>
          </a:effectRef>
          <a:fontRef idx="minor">
            <a:schemeClr val="lt1"/>
          </a:fontRef>
        </p:style>
        <p:txBody>
          <a:bodyPr spcFirstLastPara="0" vert="horz" wrap="square" lIns="597631" tIns="60960" rIns="60960" bIns="60960" numCol="1" spcCol="1270" anchor="ctr" anchorCtr="0">
            <a:noAutofit/>
          </a:bodyPr>
          <a:lstStyle/>
          <a:p>
            <a:pPr lvl="0" algn="l" defTabSz="1066800">
              <a:lnSpc>
                <a:spcPct val="90000"/>
              </a:lnSpc>
              <a:spcBef>
                <a:spcPct val="0"/>
              </a:spcBef>
              <a:spcAft>
                <a:spcPct val="35000"/>
              </a:spcAft>
            </a:pPr>
            <a:r>
              <a:rPr lang="pt-BR" sz="3200" b="1" kern="1200" dirty="0" smtClean="0">
                <a:solidFill>
                  <a:schemeClr val="tx1"/>
                </a:solidFill>
                <a:latin typeface="Calibri" pitchFamily="34" charset="0"/>
              </a:rPr>
              <a:t>Pessoa, família e entidade coletiva </a:t>
            </a:r>
            <a:endParaRPr lang="pt-BR" sz="3200" b="1" kern="1200" dirty="0">
              <a:solidFill>
                <a:schemeClr val="tx1"/>
              </a:solidFill>
              <a:latin typeface="Calibri" pitchFamily="34" charset="0"/>
            </a:endParaRPr>
          </a:p>
        </p:txBody>
      </p:sp>
      <p:sp>
        <p:nvSpPr>
          <p:cNvPr id="11" name="Retângulo de cantos arredondados 10"/>
          <p:cNvSpPr/>
          <p:nvPr/>
        </p:nvSpPr>
        <p:spPr>
          <a:xfrm>
            <a:off x="683568" y="3887952"/>
            <a:ext cx="797134" cy="797134"/>
          </a:xfrm>
          <a:prstGeom prst="roundRect">
            <a:avLst/>
          </a:prstGeom>
          <a:solidFill>
            <a:srgbClr val="FFFF00"/>
          </a:solidFill>
          <a:ln>
            <a:noFill/>
          </a:ln>
        </p:spPr>
        <p:style>
          <a:lnRef idx="2">
            <a:schemeClr val="accent4">
              <a:hueOff val="6930461"/>
              <a:satOff val="-31979"/>
              <a:lumOff val="117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3</a:t>
            </a:r>
            <a:endParaRPr lang="pt-BR" sz="3600" b="1" dirty="0">
              <a:solidFill>
                <a:schemeClr val="bg1"/>
              </a:solidFill>
            </a:endParaRPr>
          </a:p>
        </p:txBody>
      </p:sp>
      <p:sp>
        <p:nvSpPr>
          <p:cNvPr id="12" name="Forma livre 11"/>
          <p:cNvSpPr/>
          <p:nvPr/>
        </p:nvSpPr>
        <p:spPr>
          <a:xfrm>
            <a:off x="1480702" y="5040686"/>
            <a:ext cx="6988602" cy="752920"/>
          </a:xfrm>
          <a:custGeom>
            <a:avLst/>
            <a:gdLst>
              <a:gd name="connsiteX0" fmla="*/ 0 w 8097290"/>
              <a:gd name="connsiteY0" fmla="*/ 0 h 752920"/>
              <a:gd name="connsiteX1" fmla="*/ 8097290 w 8097290"/>
              <a:gd name="connsiteY1" fmla="*/ 0 h 752920"/>
              <a:gd name="connsiteX2" fmla="*/ 8097290 w 8097290"/>
              <a:gd name="connsiteY2" fmla="*/ 752920 h 752920"/>
              <a:gd name="connsiteX3" fmla="*/ 0 w 8097290"/>
              <a:gd name="connsiteY3" fmla="*/ 752920 h 752920"/>
              <a:gd name="connsiteX4" fmla="*/ 0 w 8097290"/>
              <a:gd name="connsiteY4" fmla="*/ 0 h 75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290" h="752920">
                <a:moveTo>
                  <a:pt x="0" y="0"/>
                </a:moveTo>
                <a:lnTo>
                  <a:pt x="8097290" y="0"/>
                </a:lnTo>
                <a:lnTo>
                  <a:pt x="8097290" y="752920"/>
                </a:lnTo>
                <a:lnTo>
                  <a:pt x="0" y="752920"/>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597631" tIns="60960" rIns="60960" bIns="60960" numCol="1" spcCol="1270" anchor="ctr" anchorCtr="0">
            <a:noAutofit/>
          </a:bodyPr>
          <a:lstStyle/>
          <a:p>
            <a:pPr lvl="0" algn="l" defTabSz="1066800">
              <a:lnSpc>
                <a:spcPct val="90000"/>
              </a:lnSpc>
              <a:spcBef>
                <a:spcPct val="0"/>
              </a:spcBef>
              <a:spcAft>
                <a:spcPct val="35000"/>
              </a:spcAft>
            </a:pPr>
            <a:r>
              <a:rPr lang="pt-BR" sz="3200" b="1" kern="1200" dirty="0" smtClean="0">
                <a:solidFill>
                  <a:schemeClr val="tx1"/>
                </a:solidFill>
                <a:latin typeface="Calibri" pitchFamily="34" charset="0"/>
              </a:rPr>
              <a:t>Conceito, objeto, evento e lugar*</a:t>
            </a:r>
            <a:endParaRPr lang="pt-BR" sz="3200" b="1" kern="1200" dirty="0">
              <a:solidFill>
                <a:schemeClr val="tx1"/>
              </a:solidFill>
              <a:latin typeface="Calibri" pitchFamily="34" charset="0"/>
            </a:endParaRPr>
          </a:p>
        </p:txBody>
      </p:sp>
      <p:sp>
        <p:nvSpPr>
          <p:cNvPr id="13" name="Retângulo de cantos arredondados 12"/>
          <p:cNvSpPr/>
          <p:nvPr/>
        </p:nvSpPr>
        <p:spPr>
          <a:xfrm>
            <a:off x="683568" y="4996472"/>
            <a:ext cx="797134" cy="797134"/>
          </a:xfrm>
          <a:prstGeom prst="roundRect">
            <a:avLst/>
          </a:prstGeom>
          <a:solidFill>
            <a:srgbClr val="FFFF00"/>
          </a:solidFill>
          <a:ln>
            <a:noFill/>
          </a:ln>
        </p:spPr>
        <p:style>
          <a:lnRef idx="2">
            <a:schemeClr val="accent4">
              <a:hueOff val="10395692"/>
              <a:satOff val="-47968"/>
              <a:lumOff val="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4</a:t>
            </a:r>
            <a:endParaRPr lang="pt-BR" sz="3600" b="1" dirty="0">
              <a:solidFill>
                <a:schemeClr val="bg1"/>
              </a:solidFill>
            </a:endParaRPr>
          </a:p>
        </p:txBody>
      </p:sp>
    </p:spTree>
    <p:extLst>
      <p:ext uri="{BB962C8B-B14F-4D97-AF65-F5344CB8AC3E}">
        <p14:creationId xmlns:p14="http://schemas.microsoft.com/office/powerpoint/2010/main" val="103609834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pt-BR" dirty="0"/>
              <a:t>Registro dos Atributos</a:t>
            </a:r>
            <a:endParaRPr lang="pt-BR" dirty="0">
              <a:solidFill>
                <a:srgbClr val="008080"/>
              </a:solidFill>
              <a:latin typeface="+mn-lt"/>
            </a:endParaRPr>
          </a:p>
        </p:txBody>
      </p:sp>
      <p:sp>
        <p:nvSpPr>
          <p:cNvPr id="5" name="Forma livre 4"/>
          <p:cNvSpPr/>
          <p:nvPr/>
        </p:nvSpPr>
        <p:spPr>
          <a:xfrm>
            <a:off x="1036877" y="1347757"/>
            <a:ext cx="6695445" cy="752920"/>
          </a:xfrm>
          <a:custGeom>
            <a:avLst/>
            <a:gdLst>
              <a:gd name="connsiteX0" fmla="*/ 0 w 8097290"/>
              <a:gd name="connsiteY0" fmla="*/ 0 h 752920"/>
              <a:gd name="connsiteX1" fmla="*/ 8097290 w 8097290"/>
              <a:gd name="connsiteY1" fmla="*/ 0 h 752920"/>
              <a:gd name="connsiteX2" fmla="*/ 8097290 w 8097290"/>
              <a:gd name="connsiteY2" fmla="*/ 752920 h 752920"/>
              <a:gd name="connsiteX3" fmla="*/ 0 w 8097290"/>
              <a:gd name="connsiteY3" fmla="*/ 752920 h 752920"/>
              <a:gd name="connsiteX4" fmla="*/ 0 w 8097290"/>
              <a:gd name="connsiteY4" fmla="*/ 0 h 75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290" h="752920">
                <a:moveTo>
                  <a:pt x="0" y="0"/>
                </a:moveTo>
                <a:lnTo>
                  <a:pt x="8097290" y="0"/>
                </a:lnTo>
                <a:lnTo>
                  <a:pt x="8097290" y="752920"/>
                </a:lnTo>
                <a:lnTo>
                  <a:pt x="0" y="752920"/>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97631" tIns="60960" rIns="60960" bIns="60960" numCol="1" spcCol="1270" anchor="ctr" anchorCtr="0">
            <a:noAutofit/>
          </a:bodyPr>
          <a:lstStyle/>
          <a:p>
            <a:pPr lvl="0" algn="l" defTabSz="1066800">
              <a:lnSpc>
                <a:spcPct val="90000"/>
              </a:lnSpc>
              <a:spcBef>
                <a:spcPct val="0"/>
              </a:spcBef>
              <a:spcAft>
                <a:spcPct val="35000"/>
              </a:spcAft>
            </a:pPr>
            <a:r>
              <a:rPr lang="pt-BR" sz="3200" b="1" kern="1200" dirty="0" smtClean="0">
                <a:solidFill>
                  <a:schemeClr val="tx1"/>
                </a:solidFill>
                <a:latin typeface="Calibri" pitchFamily="34" charset="0"/>
              </a:rPr>
              <a:t>Manifestação e item </a:t>
            </a:r>
            <a:endParaRPr lang="pt-BR" sz="3200" b="1" kern="1200" dirty="0">
              <a:solidFill>
                <a:schemeClr val="tx1"/>
              </a:solidFill>
              <a:latin typeface="Calibri" pitchFamily="34" charset="0"/>
            </a:endParaRPr>
          </a:p>
        </p:txBody>
      </p:sp>
      <p:sp>
        <p:nvSpPr>
          <p:cNvPr id="6" name="Retângulo de cantos arredondados 5"/>
          <p:cNvSpPr/>
          <p:nvPr/>
        </p:nvSpPr>
        <p:spPr>
          <a:xfrm>
            <a:off x="576064" y="1324600"/>
            <a:ext cx="797134" cy="797134"/>
          </a:xfrm>
          <a:prstGeom prst="roundRect">
            <a:avLst/>
          </a:prstGeom>
          <a:solidFill>
            <a:srgbClr val="FFFF00"/>
          </a:solidFill>
          <a:ln>
            <a:no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1</a:t>
            </a:r>
            <a:endParaRPr lang="pt-BR" sz="3600" b="1" dirty="0">
              <a:solidFill>
                <a:schemeClr val="bg1"/>
              </a:solidFill>
            </a:endParaRPr>
          </a:p>
        </p:txBody>
      </p:sp>
      <p:sp>
        <p:nvSpPr>
          <p:cNvPr id="2" name="CaixaDeTexto 1"/>
          <p:cNvSpPr txBox="1"/>
          <p:nvPr/>
        </p:nvSpPr>
        <p:spPr>
          <a:xfrm>
            <a:off x="1656184" y="1980123"/>
            <a:ext cx="7308304" cy="4401205"/>
          </a:xfrm>
          <a:prstGeom prst="rect">
            <a:avLst/>
          </a:prstGeom>
          <a:noFill/>
        </p:spPr>
        <p:txBody>
          <a:bodyPr wrap="square" rtlCol="0">
            <a:spAutoFit/>
          </a:bodyPr>
          <a:lstStyle/>
          <a:p>
            <a:pPr marL="342900" indent="-342900">
              <a:buFont typeface="Wingdings" pitchFamily="2" charset="2"/>
              <a:buChar char="ü"/>
            </a:pPr>
            <a:r>
              <a:rPr lang="pt-BR" sz="2800" dirty="0" smtClean="0">
                <a:latin typeface="Calibri" pitchFamily="34" charset="0"/>
              </a:rPr>
              <a:t>Título principal</a:t>
            </a:r>
          </a:p>
          <a:p>
            <a:pPr marL="342900" indent="-342900">
              <a:buFont typeface="Wingdings" pitchFamily="2" charset="2"/>
              <a:buChar char="ü"/>
            </a:pPr>
            <a:r>
              <a:rPr lang="pt-BR" sz="2800" dirty="0" smtClean="0">
                <a:latin typeface="Calibri" pitchFamily="34" charset="0"/>
              </a:rPr>
              <a:t>Indicação de responsabilidade</a:t>
            </a:r>
          </a:p>
          <a:p>
            <a:pPr marL="342900" indent="-342900">
              <a:buFont typeface="Wingdings" pitchFamily="2" charset="2"/>
              <a:buChar char="ü"/>
            </a:pPr>
            <a:r>
              <a:rPr lang="pt-BR" sz="2800" dirty="0" smtClean="0">
                <a:latin typeface="Calibri" pitchFamily="34" charset="0"/>
              </a:rPr>
              <a:t>Edição</a:t>
            </a:r>
          </a:p>
          <a:p>
            <a:pPr marL="342900" indent="-342900">
              <a:buFont typeface="Wingdings" pitchFamily="2" charset="2"/>
              <a:buChar char="ü"/>
            </a:pPr>
            <a:r>
              <a:rPr lang="pt-BR" sz="2800" dirty="0" smtClean="0">
                <a:latin typeface="Calibri" pitchFamily="34" charset="0"/>
              </a:rPr>
              <a:t>Local de publicação, publicador e data de publicação</a:t>
            </a:r>
          </a:p>
          <a:p>
            <a:pPr marL="342900" indent="-342900">
              <a:buFont typeface="Wingdings" pitchFamily="2" charset="2"/>
              <a:buChar char="ü"/>
            </a:pPr>
            <a:r>
              <a:rPr lang="pt-BR" sz="2800" dirty="0" smtClean="0">
                <a:latin typeface="Calibri" pitchFamily="34" charset="0"/>
              </a:rPr>
              <a:t>Indicação de série</a:t>
            </a:r>
          </a:p>
          <a:p>
            <a:pPr marL="342900" indent="-342900">
              <a:buFont typeface="Wingdings" pitchFamily="2" charset="2"/>
              <a:buChar char="ü"/>
            </a:pPr>
            <a:r>
              <a:rPr lang="pt-BR" sz="2800" dirty="0" smtClean="0">
                <a:latin typeface="Calibri" pitchFamily="34" charset="0"/>
              </a:rPr>
              <a:t>ISBN</a:t>
            </a:r>
          </a:p>
          <a:p>
            <a:pPr marL="342900" indent="-342900">
              <a:buFont typeface="Wingdings" pitchFamily="2" charset="2"/>
              <a:buChar char="ü"/>
            </a:pPr>
            <a:r>
              <a:rPr lang="pt-BR" sz="2800" dirty="0" smtClean="0">
                <a:latin typeface="Calibri" pitchFamily="34" charset="0"/>
              </a:rPr>
              <a:t>Tipo de mídia e tipo de suporte</a:t>
            </a:r>
          </a:p>
          <a:p>
            <a:pPr marL="342900" indent="-342900">
              <a:buFont typeface="Wingdings" pitchFamily="2" charset="2"/>
              <a:buChar char="ü"/>
            </a:pPr>
            <a:r>
              <a:rPr lang="pt-BR" sz="2800" dirty="0" smtClean="0">
                <a:latin typeface="Calibri" pitchFamily="34" charset="0"/>
              </a:rPr>
              <a:t>Extensão, dimensões</a:t>
            </a:r>
          </a:p>
          <a:p>
            <a:pPr marL="342900" indent="-342900">
              <a:buFont typeface="Wingdings" pitchFamily="2" charset="2"/>
              <a:buChar char="ü"/>
            </a:pPr>
            <a:r>
              <a:rPr lang="pt-BR" sz="2800" dirty="0" smtClean="0">
                <a:latin typeface="Calibri" pitchFamily="34" charset="0"/>
              </a:rPr>
              <a:t>URL</a:t>
            </a:r>
            <a:endParaRPr lang="pt-BR" sz="2800" dirty="0">
              <a:latin typeface="Calibri" pitchFamily="34" charset="0"/>
            </a:endParaRPr>
          </a:p>
        </p:txBody>
      </p:sp>
    </p:spTree>
    <p:extLst>
      <p:ext uri="{BB962C8B-B14F-4D97-AF65-F5344CB8AC3E}">
        <p14:creationId xmlns:p14="http://schemas.microsoft.com/office/powerpoint/2010/main" val="2387635321"/>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BR" dirty="0"/>
              <a:t>Registro dos Atributos</a:t>
            </a:r>
            <a:endParaRPr lang="pt-BR" dirty="0">
              <a:solidFill>
                <a:srgbClr val="008080"/>
              </a:solidFill>
              <a:latin typeface="+mn-lt"/>
            </a:endParaRPr>
          </a:p>
        </p:txBody>
      </p:sp>
      <p:sp>
        <p:nvSpPr>
          <p:cNvPr id="8" name="Forma livre 7"/>
          <p:cNvSpPr/>
          <p:nvPr/>
        </p:nvSpPr>
        <p:spPr>
          <a:xfrm>
            <a:off x="1360405" y="1795973"/>
            <a:ext cx="6739987" cy="752920"/>
          </a:xfrm>
          <a:custGeom>
            <a:avLst/>
            <a:gdLst>
              <a:gd name="connsiteX0" fmla="*/ 0 w 7665623"/>
              <a:gd name="connsiteY0" fmla="*/ 0 h 752920"/>
              <a:gd name="connsiteX1" fmla="*/ 7665623 w 7665623"/>
              <a:gd name="connsiteY1" fmla="*/ 0 h 752920"/>
              <a:gd name="connsiteX2" fmla="*/ 7665623 w 7665623"/>
              <a:gd name="connsiteY2" fmla="*/ 752920 h 752920"/>
              <a:gd name="connsiteX3" fmla="*/ 0 w 7665623"/>
              <a:gd name="connsiteY3" fmla="*/ 752920 h 752920"/>
              <a:gd name="connsiteX4" fmla="*/ 0 w 7665623"/>
              <a:gd name="connsiteY4" fmla="*/ 0 h 75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5623" h="752920">
                <a:moveTo>
                  <a:pt x="0" y="0"/>
                </a:moveTo>
                <a:lnTo>
                  <a:pt x="7665623" y="0"/>
                </a:lnTo>
                <a:lnTo>
                  <a:pt x="7665623" y="752920"/>
                </a:lnTo>
                <a:lnTo>
                  <a:pt x="0" y="752920"/>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3465231"/>
              <a:satOff val="-15989"/>
              <a:lumOff val="588"/>
              <a:alphaOff val="0"/>
            </a:schemeClr>
          </a:effectRef>
          <a:fontRef idx="minor">
            <a:schemeClr val="lt1"/>
          </a:fontRef>
        </p:style>
        <p:txBody>
          <a:bodyPr spcFirstLastPara="0" vert="horz" wrap="square" lIns="597631" tIns="60960" rIns="60960" bIns="60960" numCol="1" spcCol="1270" anchor="ctr" anchorCtr="0">
            <a:noAutofit/>
          </a:bodyPr>
          <a:lstStyle/>
          <a:p>
            <a:pPr lvl="0" algn="l" defTabSz="1066800">
              <a:lnSpc>
                <a:spcPct val="90000"/>
              </a:lnSpc>
              <a:spcBef>
                <a:spcPct val="0"/>
              </a:spcBef>
              <a:spcAft>
                <a:spcPct val="35000"/>
              </a:spcAft>
            </a:pPr>
            <a:r>
              <a:rPr lang="pt-BR" sz="3200" b="1" kern="1200" dirty="0" smtClean="0">
                <a:solidFill>
                  <a:schemeClr val="tx1"/>
                </a:solidFill>
                <a:latin typeface="Calibri" pitchFamily="34" charset="0"/>
              </a:rPr>
              <a:t>Obra e expressão </a:t>
            </a:r>
            <a:endParaRPr lang="pt-BR" sz="3200" b="1" kern="1200" dirty="0">
              <a:solidFill>
                <a:schemeClr val="tx1"/>
              </a:solidFill>
              <a:latin typeface="Calibri" pitchFamily="34" charset="0"/>
            </a:endParaRPr>
          </a:p>
        </p:txBody>
      </p:sp>
      <p:sp>
        <p:nvSpPr>
          <p:cNvPr id="9" name="Retângulo de cantos arredondados 8"/>
          <p:cNvSpPr/>
          <p:nvPr/>
        </p:nvSpPr>
        <p:spPr>
          <a:xfrm>
            <a:off x="899592" y="1772816"/>
            <a:ext cx="797134" cy="797134"/>
          </a:xfrm>
          <a:prstGeom prst="roundRect">
            <a:avLst/>
          </a:prstGeom>
          <a:solidFill>
            <a:srgbClr val="FFFF00"/>
          </a:solidFill>
          <a:ln>
            <a:noFill/>
          </a:ln>
        </p:spPr>
        <p:style>
          <a:lnRef idx="2">
            <a:schemeClr val="accent4">
              <a:hueOff val="3465231"/>
              <a:satOff val="-15989"/>
              <a:lumOff val="58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2</a:t>
            </a:r>
            <a:endParaRPr lang="pt-BR" sz="3600" b="1" dirty="0">
              <a:solidFill>
                <a:schemeClr val="bg1"/>
              </a:solidFill>
            </a:endParaRPr>
          </a:p>
        </p:txBody>
      </p:sp>
      <p:sp>
        <p:nvSpPr>
          <p:cNvPr id="5" name="CaixaDeTexto 4"/>
          <p:cNvSpPr txBox="1"/>
          <p:nvPr/>
        </p:nvSpPr>
        <p:spPr>
          <a:xfrm>
            <a:off x="2267744" y="2641958"/>
            <a:ext cx="5184576" cy="3170099"/>
          </a:xfrm>
          <a:prstGeom prst="rect">
            <a:avLst/>
          </a:prstGeom>
          <a:noFill/>
        </p:spPr>
        <p:txBody>
          <a:bodyPr wrap="square" rtlCol="0">
            <a:spAutoFit/>
          </a:bodyPr>
          <a:lstStyle/>
          <a:p>
            <a:pPr marL="342900" indent="-342900">
              <a:spcBef>
                <a:spcPts val="600"/>
              </a:spcBef>
              <a:spcAft>
                <a:spcPts val="600"/>
              </a:spcAft>
              <a:buFont typeface="Wingdings" pitchFamily="2" charset="2"/>
              <a:buChar char="ü"/>
            </a:pPr>
            <a:r>
              <a:rPr lang="pt-BR" sz="3200" dirty="0" smtClean="0">
                <a:latin typeface="Calibri" pitchFamily="34" charset="0"/>
              </a:rPr>
              <a:t>Título da obra</a:t>
            </a:r>
          </a:p>
          <a:p>
            <a:pPr marL="342900" indent="-342900">
              <a:spcBef>
                <a:spcPts val="600"/>
              </a:spcBef>
              <a:spcAft>
                <a:spcPts val="600"/>
              </a:spcAft>
              <a:buFont typeface="Wingdings" pitchFamily="2" charset="2"/>
              <a:buChar char="ü"/>
            </a:pPr>
            <a:r>
              <a:rPr lang="pt-BR" sz="3200" dirty="0" smtClean="0">
                <a:latin typeface="Calibri" pitchFamily="34" charset="0"/>
              </a:rPr>
              <a:t>Data de criação</a:t>
            </a:r>
          </a:p>
          <a:p>
            <a:pPr marL="342900" indent="-342900">
              <a:spcBef>
                <a:spcPts val="600"/>
              </a:spcBef>
              <a:spcAft>
                <a:spcPts val="600"/>
              </a:spcAft>
              <a:buFont typeface="Wingdings" pitchFamily="2" charset="2"/>
              <a:buChar char="ü"/>
            </a:pPr>
            <a:r>
              <a:rPr lang="pt-BR" sz="3200" dirty="0" smtClean="0">
                <a:latin typeface="Calibri" pitchFamily="34" charset="0"/>
              </a:rPr>
              <a:t>Forma da obra</a:t>
            </a:r>
          </a:p>
          <a:p>
            <a:pPr marL="342900" indent="-342900">
              <a:spcBef>
                <a:spcPts val="600"/>
              </a:spcBef>
              <a:spcAft>
                <a:spcPts val="600"/>
              </a:spcAft>
              <a:buFont typeface="Wingdings" pitchFamily="2" charset="2"/>
              <a:buChar char="ü"/>
            </a:pPr>
            <a:r>
              <a:rPr lang="pt-BR" sz="3200" dirty="0" smtClean="0">
                <a:latin typeface="Calibri" pitchFamily="34" charset="0"/>
              </a:rPr>
              <a:t>Idioma da expressão</a:t>
            </a:r>
          </a:p>
          <a:p>
            <a:pPr marL="342900" indent="-342900">
              <a:spcBef>
                <a:spcPts val="600"/>
              </a:spcBef>
              <a:spcAft>
                <a:spcPts val="600"/>
              </a:spcAft>
              <a:buFont typeface="Wingdings" pitchFamily="2" charset="2"/>
              <a:buChar char="ü"/>
            </a:pPr>
            <a:r>
              <a:rPr lang="pt-BR" sz="3200" dirty="0" smtClean="0">
                <a:latin typeface="Calibri" pitchFamily="34" charset="0"/>
              </a:rPr>
              <a:t>Tipo de conteúdo</a:t>
            </a:r>
            <a:endParaRPr lang="pt-BR" sz="3200" dirty="0">
              <a:latin typeface="Calibri" pitchFamily="34" charset="0"/>
            </a:endParaRPr>
          </a:p>
        </p:txBody>
      </p:sp>
    </p:spTree>
    <p:extLst>
      <p:ext uri="{BB962C8B-B14F-4D97-AF65-F5344CB8AC3E}">
        <p14:creationId xmlns:p14="http://schemas.microsoft.com/office/powerpoint/2010/main" val="215283596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1979712" y="1772816"/>
            <a:ext cx="6851104" cy="3744416"/>
          </a:xfrm>
        </p:spPr>
        <p:txBody>
          <a:bodyPr>
            <a:normAutofit/>
          </a:bodyPr>
          <a:lstStyle/>
          <a:p>
            <a:pPr marL="0" lvl="0" indent="0">
              <a:buNone/>
            </a:pPr>
            <a:r>
              <a:rPr lang="pt-BR" b="1" dirty="0"/>
              <a:t>Pessoa, família e entidade coletiva </a:t>
            </a:r>
            <a:r>
              <a:rPr lang="pt-BR" b="1" dirty="0" smtClean="0"/>
              <a:t> </a:t>
            </a:r>
            <a:endParaRPr lang="pt-BR" b="1" dirty="0"/>
          </a:p>
          <a:p>
            <a:pPr marL="742956" lvl="1" indent="-342900" defTabSz="914400">
              <a:buClr>
                <a:schemeClr val="tx1"/>
              </a:buClr>
              <a:buSzTx/>
              <a:buFont typeface="Wingdings" pitchFamily="2" charset="2"/>
              <a:buChar char="ü"/>
            </a:pPr>
            <a:r>
              <a:rPr lang="pt-BR" dirty="0"/>
              <a:t>Nome preferido</a:t>
            </a:r>
          </a:p>
          <a:p>
            <a:pPr marL="742956" lvl="1" indent="-342900" defTabSz="914400">
              <a:buClr>
                <a:schemeClr val="tx1"/>
              </a:buClr>
              <a:buSzTx/>
              <a:buFont typeface="Wingdings" pitchFamily="2" charset="2"/>
              <a:buChar char="ü"/>
            </a:pPr>
            <a:r>
              <a:rPr lang="pt-BR" dirty="0"/>
              <a:t>Nome variante</a:t>
            </a:r>
          </a:p>
          <a:p>
            <a:pPr marL="742956" lvl="1" indent="-342900" defTabSz="914400">
              <a:buClr>
                <a:schemeClr val="tx1"/>
              </a:buClr>
              <a:buSzTx/>
              <a:buFont typeface="Wingdings" pitchFamily="2" charset="2"/>
              <a:buChar char="ü"/>
            </a:pPr>
            <a:r>
              <a:rPr lang="pt-BR" dirty="0"/>
              <a:t>Locais associados</a:t>
            </a:r>
          </a:p>
          <a:p>
            <a:pPr marL="742956" lvl="1" indent="-342900" defTabSz="914400">
              <a:buClr>
                <a:schemeClr val="tx1"/>
              </a:buClr>
              <a:buSzTx/>
              <a:buFont typeface="Wingdings" pitchFamily="2" charset="2"/>
              <a:buChar char="ü"/>
            </a:pPr>
            <a:r>
              <a:rPr lang="pt-BR" dirty="0"/>
              <a:t>Datas associadas</a:t>
            </a:r>
          </a:p>
        </p:txBody>
      </p:sp>
      <p:sp>
        <p:nvSpPr>
          <p:cNvPr id="5" name="Retângulo de cantos arredondados 4"/>
          <p:cNvSpPr/>
          <p:nvPr/>
        </p:nvSpPr>
        <p:spPr>
          <a:xfrm>
            <a:off x="1043608" y="2060848"/>
            <a:ext cx="797134" cy="797134"/>
          </a:xfrm>
          <a:prstGeom prst="roundRect">
            <a:avLst/>
          </a:prstGeom>
          <a:solidFill>
            <a:srgbClr val="FFFF00"/>
          </a:solidFill>
          <a:ln>
            <a:noFill/>
          </a:ln>
        </p:spPr>
        <p:style>
          <a:lnRef idx="2">
            <a:schemeClr val="accent4">
              <a:hueOff val="3465231"/>
              <a:satOff val="-15989"/>
              <a:lumOff val="58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600" b="1" dirty="0" smtClean="0">
                <a:solidFill>
                  <a:schemeClr val="bg1"/>
                </a:solidFill>
              </a:rPr>
              <a:t>3</a:t>
            </a:r>
            <a:endParaRPr lang="pt-BR" sz="3600" b="1" dirty="0">
              <a:solidFill>
                <a:schemeClr val="bg1"/>
              </a:solidFill>
            </a:endParaRPr>
          </a:p>
        </p:txBody>
      </p:sp>
      <p:sp>
        <p:nvSpPr>
          <p:cNvPr id="8" name="Título 6"/>
          <p:cNvSpPr>
            <a:spLocks noGrp="1"/>
          </p:cNvSpPr>
          <p:nvPr>
            <p:ph type="title"/>
          </p:nvPr>
        </p:nvSpPr>
        <p:spPr>
          <a:xfrm>
            <a:off x="457200" y="274638"/>
            <a:ext cx="8229600" cy="1143000"/>
          </a:xfrm>
        </p:spPr>
        <p:txBody>
          <a:bodyPr/>
          <a:lstStyle/>
          <a:p>
            <a:r>
              <a:rPr lang="pt-BR" dirty="0"/>
              <a:t>Registro dos Atributos</a:t>
            </a:r>
            <a:endParaRPr lang="pt-BR" dirty="0">
              <a:solidFill>
                <a:srgbClr val="008080"/>
              </a:solidFill>
              <a:latin typeface="+mn-lt"/>
            </a:endParaRPr>
          </a:p>
        </p:txBody>
      </p:sp>
    </p:spTree>
    <p:extLst>
      <p:ext uri="{BB962C8B-B14F-4D97-AF65-F5344CB8AC3E}">
        <p14:creationId xmlns:p14="http://schemas.microsoft.com/office/powerpoint/2010/main" val="299596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0" y="274638"/>
            <a:ext cx="9144000" cy="1143000"/>
          </a:xfrm>
        </p:spPr>
        <p:txBody>
          <a:bodyPr>
            <a:normAutofit/>
          </a:bodyPr>
          <a:lstStyle/>
          <a:p>
            <a:r>
              <a:rPr lang="pt-BR" dirty="0" smtClean="0"/>
              <a:t>Registro dos Relacionamentos</a:t>
            </a:r>
            <a:endParaRPr lang="pt-BR" dirty="0"/>
          </a:p>
        </p:txBody>
      </p:sp>
      <p:sp>
        <p:nvSpPr>
          <p:cNvPr id="19" name="Forma livre 18"/>
          <p:cNvSpPr/>
          <p:nvPr/>
        </p:nvSpPr>
        <p:spPr>
          <a:xfrm>
            <a:off x="1165942" y="1426930"/>
            <a:ext cx="7582521" cy="557848"/>
          </a:xfrm>
          <a:custGeom>
            <a:avLst/>
            <a:gdLst>
              <a:gd name="connsiteX0" fmla="*/ 0 w 8192403"/>
              <a:gd name="connsiteY0" fmla="*/ 0 h 557848"/>
              <a:gd name="connsiteX1" fmla="*/ 8192403 w 8192403"/>
              <a:gd name="connsiteY1" fmla="*/ 0 h 557848"/>
              <a:gd name="connsiteX2" fmla="*/ 8192403 w 8192403"/>
              <a:gd name="connsiteY2" fmla="*/ 557848 h 557848"/>
              <a:gd name="connsiteX3" fmla="*/ 0 w 8192403"/>
              <a:gd name="connsiteY3" fmla="*/ 557848 h 557848"/>
              <a:gd name="connsiteX4" fmla="*/ 0 w 8192403"/>
              <a:gd name="connsiteY4" fmla="*/ 0 h 55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2403" h="557848">
                <a:moveTo>
                  <a:pt x="0" y="0"/>
                </a:moveTo>
                <a:lnTo>
                  <a:pt x="8192403" y="0"/>
                </a:lnTo>
                <a:lnTo>
                  <a:pt x="8192403" y="557848"/>
                </a:lnTo>
                <a:lnTo>
                  <a:pt x="0" y="557848"/>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42792" tIns="60960" rIns="60960" bIns="60960" numCol="1" spcCol="1270" anchor="ctr" anchorCtr="0">
            <a:noAutofit/>
          </a:bodyPr>
          <a:lstStyle/>
          <a:p>
            <a:pPr lvl="0" algn="l" defTabSz="1066800">
              <a:lnSpc>
                <a:spcPct val="90000"/>
              </a:lnSpc>
              <a:spcBef>
                <a:spcPct val="0"/>
              </a:spcBef>
              <a:spcAft>
                <a:spcPct val="35000"/>
              </a:spcAft>
            </a:pPr>
            <a:r>
              <a:rPr lang="pt-BR" sz="2800" b="1" kern="1200" dirty="0" smtClean="0">
                <a:solidFill>
                  <a:schemeClr val="tx1"/>
                </a:solidFill>
                <a:latin typeface="Calibri" pitchFamily="34" charset="0"/>
              </a:rPr>
              <a:t>Relacionamentos principais</a:t>
            </a:r>
          </a:p>
        </p:txBody>
      </p:sp>
      <p:sp>
        <p:nvSpPr>
          <p:cNvPr id="20" name="Retângulo de cantos arredondados 19"/>
          <p:cNvSpPr/>
          <p:nvPr/>
        </p:nvSpPr>
        <p:spPr>
          <a:xfrm>
            <a:off x="612646" y="1357199"/>
            <a:ext cx="697310" cy="697310"/>
          </a:xfrm>
          <a:prstGeom prst="roundRect">
            <a:avLst/>
          </a:prstGeom>
          <a:solidFill>
            <a:srgbClr val="00FF00"/>
          </a:solidFill>
          <a:ln>
            <a:no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200" b="1" dirty="0" smtClean="0">
                <a:solidFill>
                  <a:schemeClr val="bg1"/>
                </a:solidFill>
              </a:rPr>
              <a:t>5</a:t>
            </a:r>
            <a:endParaRPr lang="pt-BR" sz="3200" b="1" dirty="0">
              <a:solidFill>
                <a:schemeClr val="bg1"/>
              </a:solidFill>
            </a:endParaRPr>
          </a:p>
        </p:txBody>
      </p:sp>
      <p:sp>
        <p:nvSpPr>
          <p:cNvPr id="21" name="Forma livre 20"/>
          <p:cNvSpPr/>
          <p:nvPr/>
        </p:nvSpPr>
        <p:spPr>
          <a:xfrm>
            <a:off x="1165941" y="2263596"/>
            <a:ext cx="7582521" cy="557848"/>
          </a:xfrm>
          <a:custGeom>
            <a:avLst/>
            <a:gdLst>
              <a:gd name="connsiteX0" fmla="*/ 0 w 7733534"/>
              <a:gd name="connsiteY0" fmla="*/ 0 h 557848"/>
              <a:gd name="connsiteX1" fmla="*/ 7733534 w 7733534"/>
              <a:gd name="connsiteY1" fmla="*/ 0 h 557848"/>
              <a:gd name="connsiteX2" fmla="*/ 7733534 w 7733534"/>
              <a:gd name="connsiteY2" fmla="*/ 557848 h 557848"/>
              <a:gd name="connsiteX3" fmla="*/ 0 w 7733534"/>
              <a:gd name="connsiteY3" fmla="*/ 557848 h 557848"/>
              <a:gd name="connsiteX4" fmla="*/ 0 w 7733534"/>
              <a:gd name="connsiteY4" fmla="*/ 0 h 55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534" h="557848">
                <a:moveTo>
                  <a:pt x="0" y="0"/>
                </a:moveTo>
                <a:lnTo>
                  <a:pt x="7733534" y="0"/>
                </a:lnTo>
                <a:lnTo>
                  <a:pt x="7733534" y="557848"/>
                </a:lnTo>
                <a:lnTo>
                  <a:pt x="0" y="557848"/>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2079139"/>
              <a:satOff val="-9594"/>
              <a:lumOff val="353"/>
              <a:alphaOff val="0"/>
            </a:schemeClr>
          </a:effectRef>
          <a:fontRef idx="minor">
            <a:schemeClr val="lt1"/>
          </a:fontRef>
        </p:style>
        <p:txBody>
          <a:bodyPr spcFirstLastPara="0" vert="horz" wrap="square" lIns="442792" tIns="60960" rIns="60960" bIns="60960" numCol="1" spcCol="1270" anchor="ctr" anchorCtr="0">
            <a:noAutofit/>
          </a:bodyPr>
          <a:lstStyle/>
          <a:p>
            <a:pPr lvl="0" algn="l" defTabSz="1066800">
              <a:lnSpc>
                <a:spcPct val="90000"/>
              </a:lnSpc>
              <a:spcBef>
                <a:spcPct val="0"/>
              </a:spcBef>
              <a:spcAft>
                <a:spcPct val="35000"/>
              </a:spcAft>
            </a:pPr>
            <a:r>
              <a:rPr lang="pt-BR" sz="2800" b="1" dirty="0">
                <a:solidFill>
                  <a:schemeClr val="tx1"/>
                </a:solidFill>
                <a:latin typeface="Calibri" pitchFamily="34" charset="0"/>
              </a:rPr>
              <a:t>Pessoas, famílias e entidades coletivas e o recurso</a:t>
            </a:r>
          </a:p>
        </p:txBody>
      </p:sp>
      <p:sp>
        <p:nvSpPr>
          <p:cNvPr id="22" name="Retângulo de cantos arredondados 21"/>
          <p:cNvSpPr/>
          <p:nvPr/>
        </p:nvSpPr>
        <p:spPr>
          <a:xfrm>
            <a:off x="612646" y="2193865"/>
            <a:ext cx="697310" cy="697310"/>
          </a:xfrm>
          <a:prstGeom prst="roundRect">
            <a:avLst/>
          </a:prstGeom>
          <a:solidFill>
            <a:srgbClr val="00FF00"/>
          </a:solidFill>
          <a:ln>
            <a:noFill/>
          </a:ln>
        </p:spPr>
        <p:style>
          <a:lnRef idx="2">
            <a:schemeClr val="accent4">
              <a:hueOff val="2079139"/>
              <a:satOff val="-9594"/>
              <a:lumOff val="35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200" b="1" dirty="0" smtClean="0">
                <a:solidFill>
                  <a:schemeClr val="bg1"/>
                </a:solidFill>
              </a:rPr>
              <a:t>6</a:t>
            </a:r>
            <a:endParaRPr lang="pt-BR" sz="3200" b="1" dirty="0">
              <a:solidFill>
                <a:schemeClr val="bg1"/>
              </a:solidFill>
            </a:endParaRPr>
          </a:p>
        </p:txBody>
      </p:sp>
      <p:sp>
        <p:nvSpPr>
          <p:cNvPr id="23" name="Forma livre 22"/>
          <p:cNvSpPr/>
          <p:nvPr/>
        </p:nvSpPr>
        <p:spPr>
          <a:xfrm>
            <a:off x="1165941" y="3100263"/>
            <a:ext cx="6540720" cy="557848"/>
          </a:xfrm>
          <a:custGeom>
            <a:avLst/>
            <a:gdLst>
              <a:gd name="connsiteX0" fmla="*/ 0 w 7523706"/>
              <a:gd name="connsiteY0" fmla="*/ 0 h 557848"/>
              <a:gd name="connsiteX1" fmla="*/ 7523706 w 7523706"/>
              <a:gd name="connsiteY1" fmla="*/ 0 h 557848"/>
              <a:gd name="connsiteX2" fmla="*/ 7523706 w 7523706"/>
              <a:gd name="connsiteY2" fmla="*/ 557848 h 557848"/>
              <a:gd name="connsiteX3" fmla="*/ 0 w 7523706"/>
              <a:gd name="connsiteY3" fmla="*/ 557848 h 557848"/>
              <a:gd name="connsiteX4" fmla="*/ 0 w 7523706"/>
              <a:gd name="connsiteY4" fmla="*/ 0 h 55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3706" h="557848">
                <a:moveTo>
                  <a:pt x="0" y="0"/>
                </a:moveTo>
                <a:lnTo>
                  <a:pt x="7523706" y="0"/>
                </a:lnTo>
                <a:lnTo>
                  <a:pt x="7523706" y="557848"/>
                </a:lnTo>
                <a:lnTo>
                  <a:pt x="0" y="557848"/>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4158277"/>
              <a:satOff val="-19187"/>
              <a:lumOff val="706"/>
              <a:alphaOff val="0"/>
            </a:schemeClr>
          </a:effectRef>
          <a:fontRef idx="minor">
            <a:schemeClr val="lt1"/>
          </a:fontRef>
        </p:style>
        <p:txBody>
          <a:bodyPr spcFirstLastPara="0" vert="horz" wrap="square" lIns="442792" tIns="60960" rIns="60960" bIns="60960" numCol="1" spcCol="1270" anchor="ctr" anchorCtr="0">
            <a:noAutofit/>
          </a:bodyPr>
          <a:lstStyle/>
          <a:p>
            <a:pPr lvl="0" algn="l" defTabSz="1066800">
              <a:lnSpc>
                <a:spcPct val="90000"/>
              </a:lnSpc>
              <a:spcBef>
                <a:spcPct val="0"/>
              </a:spcBef>
              <a:spcAft>
                <a:spcPct val="35000"/>
              </a:spcAft>
            </a:pPr>
            <a:r>
              <a:rPr lang="pt-BR" sz="2800" b="1" kern="1200" dirty="0" smtClean="0">
                <a:solidFill>
                  <a:schemeClr val="tx1"/>
                </a:solidFill>
                <a:latin typeface="Calibri" pitchFamily="34" charset="0"/>
              </a:rPr>
              <a:t>Assuntos</a:t>
            </a:r>
          </a:p>
        </p:txBody>
      </p:sp>
      <p:sp>
        <p:nvSpPr>
          <p:cNvPr id="25" name="Retângulo de cantos arredondados 24"/>
          <p:cNvSpPr/>
          <p:nvPr/>
        </p:nvSpPr>
        <p:spPr>
          <a:xfrm>
            <a:off x="612646" y="3030532"/>
            <a:ext cx="697310" cy="697310"/>
          </a:xfrm>
          <a:prstGeom prst="roundRect">
            <a:avLst/>
          </a:prstGeom>
          <a:solidFill>
            <a:srgbClr val="00FF00"/>
          </a:solidFill>
          <a:ln>
            <a:noFill/>
          </a:ln>
        </p:spPr>
        <p:style>
          <a:lnRef idx="2">
            <a:schemeClr val="accent4">
              <a:hueOff val="4158277"/>
              <a:satOff val="-19187"/>
              <a:lumOff val="70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200" b="1" dirty="0" smtClean="0">
                <a:solidFill>
                  <a:schemeClr val="bg1"/>
                </a:solidFill>
              </a:rPr>
              <a:t>7</a:t>
            </a:r>
            <a:endParaRPr lang="pt-BR" sz="3200" b="1" dirty="0">
              <a:solidFill>
                <a:schemeClr val="bg1"/>
              </a:solidFill>
            </a:endParaRPr>
          </a:p>
        </p:txBody>
      </p:sp>
      <p:sp>
        <p:nvSpPr>
          <p:cNvPr id="26" name="Forma livre 25"/>
          <p:cNvSpPr/>
          <p:nvPr/>
        </p:nvSpPr>
        <p:spPr>
          <a:xfrm>
            <a:off x="1165941" y="3936400"/>
            <a:ext cx="7376792" cy="557848"/>
          </a:xfrm>
          <a:custGeom>
            <a:avLst/>
            <a:gdLst>
              <a:gd name="connsiteX0" fmla="*/ 0 w 7523706"/>
              <a:gd name="connsiteY0" fmla="*/ 0 h 557848"/>
              <a:gd name="connsiteX1" fmla="*/ 7523706 w 7523706"/>
              <a:gd name="connsiteY1" fmla="*/ 0 h 557848"/>
              <a:gd name="connsiteX2" fmla="*/ 7523706 w 7523706"/>
              <a:gd name="connsiteY2" fmla="*/ 557848 h 557848"/>
              <a:gd name="connsiteX3" fmla="*/ 0 w 7523706"/>
              <a:gd name="connsiteY3" fmla="*/ 557848 h 557848"/>
              <a:gd name="connsiteX4" fmla="*/ 0 w 7523706"/>
              <a:gd name="connsiteY4" fmla="*/ 0 h 55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3706" h="557848">
                <a:moveTo>
                  <a:pt x="0" y="0"/>
                </a:moveTo>
                <a:lnTo>
                  <a:pt x="7523706" y="0"/>
                </a:lnTo>
                <a:lnTo>
                  <a:pt x="7523706" y="557848"/>
                </a:lnTo>
                <a:lnTo>
                  <a:pt x="0" y="557848"/>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6237415"/>
              <a:satOff val="-28781"/>
              <a:lumOff val="1059"/>
              <a:alphaOff val="0"/>
            </a:schemeClr>
          </a:effectRef>
          <a:fontRef idx="minor">
            <a:schemeClr val="lt1"/>
          </a:fontRef>
        </p:style>
        <p:txBody>
          <a:bodyPr spcFirstLastPara="0" vert="horz" wrap="square" lIns="442792" tIns="60960" rIns="60960" bIns="60960" numCol="1" spcCol="1270" anchor="ctr" anchorCtr="0">
            <a:noAutofit/>
          </a:bodyPr>
          <a:lstStyle/>
          <a:p>
            <a:pPr lvl="0" algn="l" defTabSz="1066800">
              <a:lnSpc>
                <a:spcPct val="90000"/>
              </a:lnSpc>
              <a:spcBef>
                <a:spcPct val="0"/>
              </a:spcBef>
              <a:spcAft>
                <a:spcPct val="35000"/>
              </a:spcAft>
            </a:pPr>
            <a:r>
              <a:rPr lang="pt-BR" sz="2800" b="1" kern="1200" dirty="0" smtClean="0">
                <a:solidFill>
                  <a:schemeClr val="tx1"/>
                </a:solidFill>
                <a:latin typeface="Calibri" pitchFamily="34" charset="0"/>
              </a:rPr>
              <a:t>Obras, expressões, manifestações e itens</a:t>
            </a:r>
          </a:p>
        </p:txBody>
      </p:sp>
      <p:sp>
        <p:nvSpPr>
          <p:cNvPr id="27" name="Retângulo de cantos arredondados 26"/>
          <p:cNvSpPr/>
          <p:nvPr/>
        </p:nvSpPr>
        <p:spPr>
          <a:xfrm>
            <a:off x="612646" y="3866669"/>
            <a:ext cx="697310" cy="697310"/>
          </a:xfrm>
          <a:prstGeom prst="roundRect">
            <a:avLst/>
          </a:prstGeom>
          <a:solidFill>
            <a:srgbClr val="00FF00"/>
          </a:solidFill>
          <a:ln>
            <a:noFill/>
          </a:ln>
        </p:spPr>
        <p:style>
          <a:lnRef idx="2">
            <a:schemeClr val="accent4">
              <a:hueOff val="6237415"/>
              <a:satOff val="-28781"/>
              <a:lumOff val="10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200" b="1" dirty="0" smtClean="0">
                <a:solidFill>
                  <a:schemeClr val="bg1"/>
                </a:solidFill>
              </a:rPr>
              <a:t>8</a:t>
            </a:r>
            <a:endParaRPr lang="pt-BR" sz="3200" b="1" dirty="0">
              <a:solidFill>
                <a:schemeClr val="bg1"/>
              </a:solidFill>
            </a:endParaRPr>
          </a:p>
        </p:txBody>
      </p:sp>
      <p:sp>
        <p:nvSpPr>
          <p:cNvPr id="28" name="Forma livre 27"/>
          <p:cNvSpPr/>
          <p:nvPr/>
        </p:nvSpPr>
        <p:spPr>
          <a:xfrm>
            <a:off x="1165940" y="4773066"/>
            <a:ext cx="7582523" cy="557848"/>
          </a:xfrm>
          <a:custGeom>
            <a:avLst/>
            <a:gdLst>
              <a:gd name="connsiteX0" fmla="*/ 0 w 7733534"/>
              <a:gd name="connsiteY0" fmla="*/ 0 h 557848"/>
              <a:gd name="connsiteX1" fmla="*/ 7733534 w 7733534"/>
              <a:gd name="connsiteY1" fmla="*/ 0 h 557848"/>
              <a:gd name="connsiteX2" fmla="*/ 7733534 w 7733534"/>
              <a:gd name="connsiteY2" fmla="*/ 557848 h 557848"/>
              <a:gd name="connsiteX3" fmla="*/ 0 w 7733534"/>
              <a:gd name="connsiteY3" fmla="*/ 557848 h 557848"/>
              <a:gd name="connsiteX4" fmla="*/ 0 w 7733534"/>
              <a:gd name="connsiteY4" fmla="*/ 0 h 55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534" h="557848">
                <a:moveTo>
                  <a:pt x="0" y="0"/>
                </a:moveTo>
                <a:lnTo>
                  <a:pt x="7733534" y="0"/>
                </a:lnTo>
                <a:lnTo>
                  <a:pt x="7733534" y="557848"/>
                </a:lnTo>
                <a:lnTo>
                  <a:pt x="0" y="557848"/>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8316554"/>
              <a:satOff val="-38374"/>
              <a:lumOff val="1412"/>
              <a:alphaOff val="0"/>
            </a:schemeClr>
          </a:effectRef>
          <a:fontRef idx="minor">
            <a:schemeClr val="lt1"/>
          </a:fontRef>
        </p:style>
        <p:txBody>
          <a:bodyPr spcFirstLastPara="0" vert="horz" wrap="square" lIns="442792" tIns="60960" rIns="60960" bIns="60960" numCol="1" spcCol="1270" anchor="ctr" anchorCtr="0">
            <a:noAutofit/>
          </a:bodyPr>
          <a:lstStyle/>
          <a:p>
            <a:pPr lvl="0" algn="l" defTabSz="1066800">
              <a:lnSpc>
                <a:spcPct val="90000"/>
              </a:lnSpc>
              <a:spcBef>
                <a:spcPct val="0"/>
              </a:spcBef>
              <a:spcAft>
                <a:spcPct val="35000"/>
              </a:spcAft>
            </a:pPr>
            <a:r>
              <a:rPr lang="pt-BR" sz="2800" b="1" kern="1200" dirty="0" smtClean="0">
                <a:solidFill>
                  <a:schemeClr val="tx1"/>
                </a:solidFill>
                <a:latin typeface="Calibri" pitchFamily="34" charset="0"/>
              </a:rPr>
              <a:t>Pessoas, famílias e entidades coletivas</a:t>
            </a:r>
          </a:p>
        </p:txBody>
      </p:sp>
      <p:sp>
        <p:nvSpPr>
          <p:cNvPr id="29" name="Retângulo de cantos arredondados 28"/>
          <p:cNvSpPr/>
          <p:nvPr/>
        </p:nvSpPr>
        <p:spPr>
          <a:xfrm>
            <a:off x="612646" y="4703335"/>
            <a:ext cx="697310" cy="697310"/>
          </a:xfrm>
          <a:prstGeom prst="roundRect">
            <a:avLst/>
          </a:prstGeom>
          <a:solidFill>
            <a:srgbClr val="00FF00"/>
          </a:solidFill>
          <a:ln>
            <a:noFill/>
          </a:ln>
        </p:spPr>
        <p:style>
          <a:lnRef idx="2">
            <a:schemeClr val="accent4">
              <a:hueOff val="8316554"/>
              <a:satOff val="-38374"/>
              <a:lumOff val="141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pt-BR" sz="3200" b="1" dirty="0" smtClean="0">
                <a:solidFill>
                  <a:schemeClr val="bg1"/>
                </a:solidFill>
              </a:rPr>
              <a:t>9</a:t>
            </a:r>
            <a:endParaRPr lang="pt-BR" sz="3200" b="1" dirty="0">
              <a:solidFill>
                <a:schemeClr val="bg1"/>
              </a:solidFill>
            </a:endParaRPr>
          </a:p>
        </p:txBody>
      </p:sp>
      <p:sp>
        <p:nvSpPr>
          <p:cNvPr id="30" name="Forma livre 29"/>
          <p:cNvSpPr/>
          <p:nvPr/>
        </p:nvSpPr>
        <p:spPr>
          <a:xfrm>
            <a:off x="1165941" y="5609733"/>
            <a:ext cx="7582523" cy="557848"/>
          </a:xfrm>
          <a:custGeom>
            <a:avLst/>
            <a:gdLst>
              <a:gd name="connsiteX0" fmla="*/ 0 w 8192403"/>
              <a:gd name="connsiteY0" fmla="*/ 0 h 557848"/>
              <a:gd name="connsiteX1" fmla="*/ 8192403 w 8192403"/>
              <a:gd name="connsiteY1" fmla="*/ 0 h 557848"/>
              <a:gd name="connsiteX2" fmla="*/ 8192403 w 8192403"/>
              <a:gd name="connsiteY2" fmla="*/ 557848 h 557848"/>
              <a:gd name="connsiteX3" fmla="*/ 0 w 8192403"/>
              <a:gd name="connsiteY3" fmla="*/ 557848 h 557848"/>
              <a:gd name="connsiteX4" fmla="*/ 0 w 8192403"/>
              <a:gd name="connsiteY4" fmla="*/ 0 h 55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2403" h="557848">
                <a:moveTo>
                  <a:pt x="0" y="0"/>
                </a:moveTo>
                <a:lnTo>
                  <a:pt x="8192403" y="0"/>
                </a:lnTo>
                <a:lnTo>
                  <a:pt x="8192403" y="557848"/>
                </a:lnTo>
                <a:lnTo>
                  <a:pt x="0" y="557848"/>
                </a:lnTo>
                <a:lnTo>
                  <a:pt x="0" y="0"/>
                </a:lnTo>
                <a:close/>
              </a:path>
            </a:pathLst>
          </a:custGeom>
          <a:noFill/>
          <a:ln>
            <a:noFill/>
          </a:ln>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442792" tIns="60960" rIns="60960" bIns="60960" numCol="1" spcCol="1270" anchor="ctr" anchorCtr="0">
            <a:noAutofit/>
          </a:bodyPr>
          <a:lstStyle/>
          <a:p>
            <a:pPr lvl="0" algn="l" defTabSz="1066800">
              <a:lnSpc>
                <a:spcPct val="90000"/>
              </a:lnSpc>
              <a:spcBef>
                <a:spcPct val="0"/>
              </a:spcBef>
              <a:spcAft>
                <a:spcPct val="35000"/>
              </a:spcAft>
            </a:pPr>
            <a:r>
              <a:rPr lang="pt-BR" sz="2800" b="1" kern="1200" dirty="0" smtClean="0">
                <a:solidFill>
                  <a:schemeClr val="tx1"/>
                </a:solidFill>
                <a:latin typeface="Calibri" pitchFamily="34" charset="0"/>
              </a:rPr>
              <a:t>Conceitos, objetos, eventos e lugares</a:t>
            </a:r>
          </a:p>
        </p:txBody>
      </p:sp>
      <p:sp>
        <p:nvSpPr>
          <p:cNvPr id="31" name="Retângulo de cantos arredondados 30"/>
          <p:cNvSpPr/>
          <p:nvPr/>
        </p:nvSpPr>
        <p:spPr>
          <a:xfrm>
            <a:off x="612646" y="5540002"/>
            <a:ext cx="697310" cy="697310"/>
          </a:xfrm>
          <a:prstGeom prst="roundRect">
            <a:avLst/>
          </a:prstGeom>
          <a:solidFill>
            <a:srgbClr val="00FF00"/>
          </a:solidFill>
          <a:ln>
            <a:noFill/>
          </a:ln>
        </p:spPr>
        <p:style>
          <a:lnRef idx="2">
            <a:schemeClr val="accent4">
              <a:hueOff val="10395692"/>
              <a:satOff val="-47968"/>
              <a:lumOff val="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rIns="0" anchor="ctr"/>
          <a:lstStyle/>
          <a:p>
            <a:pPr algn="ctr"/>
            <a:r>
              <a:rPr lang="pt-BR" sz="3200" b="1" dirty="0" smtClean="0">
                <a:solidFill>
                  <a:schemeClr val="bg1"/>
                </a:solidFill>
              </a:rPr>
              <a:t>10</a:t>
            </a:r>
            <a:endParaRPr lang="pt-BR" sz="3200" b="1" dirty="0">
              <a:solidFill>
                <a:schemeClr val="bg1"/>
              </a:solidFill>
            </a:endParaRPr>
          </a:p>
        </p:txBody>
      </p:sp>
    </p:spTree>
    <p:extLst>
      <p:ext uri="{BB962C8B-B14F-4D97-AF65-F5344CB8AC3E}">
        <p14:creationId xmlns:p14="http://schemas.microsoft.com/office/powerpoint/2010/main" val="35109174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Modelo conceitual</a:t>
            </a:r>
            <a:endParaRPr lang="pt-BR" dirty="0"/>
          </a:p>
        </p:txBody>
      </p:sp>
      <p:sp>
        <p:nvSpPr>
          <p:cNvPr id="3" name="Espaço Reservado para Conteúdo 2"/>
          <p:cNvSpPr>
            <a:spLocks noGrp="1"/>
          </p:cNvSpPr>
          <p:nvPr>
            <p:ph idx="1"/>
          </p:nvPr>
        </p:nvSpPr>
        <p:spPr/>
        <p:txBody>
          <a:bodyPr/>
          <a:lstStyle/>
          <a:p>
            <a:r>
              <a:rPr lang="pt-BR" b="1" dirty="0" smtClean="0"/>
              <a:t>Não é </a:t>
            </a:r>
            <a:r>
              <a:rPr lang="pt-BR" dirty="0" smtClean="0"/>
              <a:t>um código de catalogação, </a:t>
            </a:r>
            <a:r>
              <a:rPr lang="pt-BR" b="1" dirty="0" smtClean="0"/>
              <a:t>não é</a:t>
            </a:r>
            <a:r>
              <a:rPr lang="pt-BR" dirty="0" smtClean="0"/>
              <a:t> um formato/padrão de metadados, </a:t>
            </a:r>
            <a:r>
              <a:rPr lang="pt-BR" b="1" dirty="0" smtClean="0"/>
              <a:t>não é</a:t>
            </a:r>
            <a:r>
              <a:rPr lang="pt-BR" dirty="0" smtClean="0"/>
              <a:t> um protocolo.</a:t>
            </a:r>
          </a:p>
          <a:p>
            <a:r>
              <a:rPr lang="pt-BR" b="1" dirty="0" smtClean="0">
                <a:solidFill>
                  <a:srgbClr val="FFFF00"/>
                </a:solidFill>
              </a:rPr>
              <a:t>Modelo </a:t>
            </a:r>
            <a:r>
              <a:rPr lang="pt-BR" b="1" dirty="0">
                <a:solidFill>
                  <a:srgbClr val="FFFF00"/>
                </a:solidFill>
              </a:rPr>
              <a:t>conceitual </a:t>
            </a:r>
            <a:r>
              <a:rPr lang="pt-BR" dirty="0"/>
              <a:t>desenvolvido com a técnica de análise das entidades, atributos e </a:t>
            </a:r>
            <a:r>
              <a:rPr lang="pt-BR" dirty="0" smtClean="0"/>
              <a:t>relacionamentos.</a:t>
            </a:r>
          </a:p>
          <a:p>
            <a:r>
              <a:rPr lang="pt-BR" dirty="0" smtClean="0"/>
              <a:t>“Abstração” do universo bibliográfico.</a:t>
            </a:r>
            <a:endParaRPr lang="pt-BR" dirty="0"/>
          </a:p>
        </p:txBody>
      </p:sp>
    </p:spTree>
    <p:extLst>
      <p:ext uri="{BB962C8B-B14F-4D97-AF65-F5344CB8AC3E}">
        <p14:creationId xmlns:p14="http://schemas.microsoft.com/office/powerpoint/2010/main" val="3568814027"/>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RDA Toolkit</a:t>
            </a:r>
            <a:endParaRPr lang="pt-BR" dirty="0"/>
          </a:p>
        </p:txBody>
      </p:sp>
      <p:sp>
        <p:nvSpPr>
          <p:cNvPr id="3" name="Espaço Reservado para Conteúdo 2"/>
          <p:cNvSpPr>
            <a:spLocks noGrp="1"/>
          </p:cNvSpPr>
          <p:nvPr>
            <p:ph idx="1"/>
          </p:nvPr>
        </p:nvSpPr>
        <p:spPr/>
        <p:txBody>
          <a:bodyPr>
            <a:normAutofit lnSpcReduction="10000"/>
          </a:bodyPr>
          <a:lstStyle/>
          <a:p>
            <a:r>
              <a:rPr lang="pt-BR" dirty="0"/>
              <a:t>Ferramenta online (</a:t>
            </a:r>
            <a:r>
              <a:rPr lang="pt-BR" dirty="0">
                <a:hlinkClick r:id="rId2"/>
              </a:rPr>
              <a:t>rdatoolkit.org</a:t>
            </a:r>
            <a:r>
              <a:rPr lang="pt-BR" dirty="0"/>
              <a:t>)</a:t>
            </a:r>
          </a:p>
          <a:p>
            <a:pPr lvl="1">
              <a:buFont typeface="Wingdings" pitchFamily="2" charset="2"/>
              <a:buChar char="ü"/>
            </a:pPr>
            <a:r>
              <a:rPr lang="pt-BR" dirty="0"/>
              <a:t>Funcionalidades de busca e de navegação</a:t>
            </a:r>
          </a:p>
          <a:p>
            <a:pPr lvl="1">
              <a:buFont typeface="Wingdings" pitchFamily="2" charset="2"/>
              <a:buChar char="ü"/>
            </a:pPr>
            <a:r>
              <a:rPr lang="pt-BR" dirty="0"/>
              <a:t>Personalização</a:t>
            </a:r>
          </a:p>
          <a:p>
            <a:pPr lvl="1">
              <a:buFont typeface="Wingdings" pitchFamily="2" charset="2"/>
              <a:buChar char="ü"/>
            </a:pPr>
            <a:r>
              <a:rPr lang="pt-BR" dirty="0"/>
              <a:t>Conteúdo adicional</a:t>
            </a:r>
          </a:p>
          <a:p>
            <a:pPr lvl="1">
              <a:buFont typeface="Wingdings" pitchFamily="2" charset="2"/>
              <a:buChar char="ü"/>
            </a:pPr>
            <a:endParaRPr lang="pt-BR" sz="2400" dirty="0"/>
          </a:p>
          <a:p>
            <a:r>
              <a:rPr lang="pt-BR" dirty="0"/>
              <a:t>Inscrição anual</a:t>
            </a:r>
          </a:p>
          <a:p>
            <a:pPr lvl="1"/>
            <a:r>
              <a:rPr lang="pt-BR" dirty="0"/>
              <a:t>Único usuário: US$ 180</a:t>
            </a:r>
          </a:p>
          <a:p>
            <a:pPr lvl="1"/>
            <a:r>
              <a:rPr lang="pt-BR" dirty="0"/>
              <a:t>Versão impressa: US$ </a:t>
            </a:r>
            <a:r>
              <a:rPr lang="pt-BR" dirty="0" smtClean="0"/>
              <a:t>150</a:t>
            </a:r>
            <a:endParaRPr lang="pt-BR" dirty="0"/>
          </a:p>
        </p:txBody>
      </p:sp>
    </p:spTree>
    <p:extLst>
      <p:ext uri="{BB962C8B-B14F-4D97-AF65-F5344CB8AC3E}">
        <p14:creationId xmlns:p14="http://schemas.microsoft.com/office/powerpoint/2010/main" val="3899619714"/>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RDA Toolkit</a:t>
            </a:r>
          </a:p>
        </p:txBody>
      </p:sp>
      <p:sp>
        <p:nvSpPr>
          <p:cNvPr id="3" name="Espaço Reservado para Conteúdo 2"/>
          <p:cNvSpPr>
            <a:spLocks noGrp="1"/>
          </p:cNvSpPr>
          <p:nvPr>
            <p:ph idx="1"/>
          </p:nvPr>
        </p:nvSpPr>
        <p:spPr/>
        <p:txBody>
          <a:bodyPr/>
          <a:lstStyle/>
          <a:p>
            <a:endParaRPr lang="pt-B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0" t="11256" r="2783" b="4828"/>
          <a:stretch/>
        </p:blipFill>
        <p:spPr bwMode="auto">
          <a:xfrm>
            <a:off x="0" y="1340768"/>
            <a:ext cx="9144000" cy="494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6238473"/>
            <a:ext cx="9144000" cy="430887"/>
          </a:xfrm>
          <a:prstGeom prst="rect">
            <a:avLst/>
          </a:prstGeom>
          <a:solidFill>
            <a:srgbClr val="00B0F0"/>
          </a:solidFill>
        </p:spPr>
        <p:txBody>
          <a:bodyPr wrap="square">
            <a:spAutoFit/>
          </a:bodyPr>
          <a:lstStyle/>
          <a:p>
            <a:r>
              <a:rPr lang="en-US" sz="1100" dirty="0" smtClean="0">
                <a:solidFill>
                  <a:srgbClr val="000000"/>
                </a:solidFill>
                <a:cs typeface="Arial" panose="020B0604020202020204" pitchFamily="34" charset="0"/>
              </a:rPr>
              <a:t>Screen </a:t>
            </a:r>
            <a:r>
              <a:rPr lang="en-US" sz="1100" dirty="0">
                <a:solidFill>
                  <a:srgbClr val="000000"/>
                </a:solidFill>
                <a:cs typeface="Arial" panose="020B0604020202020204" pitchFamily="34" charset="0"/>
              </a:rPr>
              <a:t>image from the RDA Toolkit (www.rdatoolkit.org) used by permission of the Co-Publishers for RDA (American Library Association, Canadian Library Association, and CILIP: Chartered Institute of Library and Information Professionals)</a:t>
            </a:r>
            <a:endParaRPr lang="pt-BR" sz="1100" dirty="0">
              <a:cs typeface="Arial" panose="020B0604020202020204" pitchFamily="34" charset="0"/>
            </a:endParaRPr>
          </a:p>
        </p:txBody>
      </p:sp>
    </p:spTree>
    <p:extLst>
      <p:ext uri="{BB962C8B-B14F-4D97-AF65-F5344CB8AC3E}">
        <p14:creationId xmlns:p14="http://schemas.microsoft.com/office/powerpoint/2010/main" val="70936862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RDA Toolkit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 t="11931" r="2430" b="5389"/>
          <a:stretch/>
        </p:blipFill>
        <p:spPr bwMode="auto">
          <a:xfrm>
            <a:off x="0" y="1346311"/>
            <a:ext cx="9144000" cy="48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6165304"/>
            <a:ext cx="9144000" cy="430887"/>
          </a:xfrm>
          <a:prstGeom prst="rect">
            <a:avLst/>
          </a:prstGeom>
          <a:solidFill>
            <a:srgbClr val="00B0F0"/>
          </a:solidFill>
        </p:spPr>
        <p:txBody>
          <a:bodyPr wrap="square">
            <a:spAutoFit/>
          </a:bodyPr>
          <a:lstStyle/>
          <a:p>
            <a:r>
              <a:rPr lang="en-US" sz="1100" dirty="0" smtClean="0">
                <a:solidFill>
                  <a:srgbClr val="000000"/>
                </a:solidFill>
                <a:cs typeface="Arial" panose="020B0604020202020204" pitchFamily="34" charset="0"/>
              </a:rPr>
              <a:t>Screen </a:t>
            </a:r>
            <a:r>
              <a:rPr lang="en-US" sz="1100" dirty="0">
                <a:solidFill>
                  <a:srgbClr val="000000"/>
                </a:solidFill>
                <a:cs typeface="Arial" panose="020B0604020202020204" pitchFamily="34" charset="0"/>
              </a:rPr>
              <a:t>image from the RDA Toolkit (www.rdatoolkit.org) used by permission of the Co-Publishers for RDA (American Library Association, Canadian Library Association, and CILIP: Chartered Institute of Library and Information Professionals)</a:t>
            </a:r>
            <a:endParaRPr lang="pt-BR" sz="1100" dirty="0">
              <a:cs typeface="Arial" panose="020B0604020202020204" pitchFamily="34" charset="0"/>
            </a:endParaRPr>
          </a:p>
        </p:txBody>
      </p:sp>
    </p:spTree>
    <p:extLst>
      <p:ext uri="{BB962C8B-B14F-4D97-AF65-F5344CB8AC3E}">
        <p14:creationId xmlns:p14="http://schemas.microsoft.com/office/powerpoint/2010/main" val="177750443"/>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RDA Toolkit</a:t>
            </a:r>
          </a:p>
        </p:txBody>
      </p:sp>
      <p:sp>
        <p:nvSpPr>
          <p:cNvPr id="3" name="Espaço Reservado para Conteúdo 2"/>
          <p:cNvSpPr>
            <a:spLocks noGrp="1"/>
          </p:cNvSpPr>
          <p:nvPr>
            <p:ph idx="1"/>
          </p:nvPr>
        </p:nvSpPr>
        <p:spPr>
          <a:xfrm>
            <a:off x="107504" y="1412777"/>
            <a:ext cx="8928992" cy="4176464"/>
          </a:xfrm>
        </p:spPr>
        <p:txBody>
          <a:bodyPr/>
          <a:lstStyle/>
          <a:p>
            <a:pPr marL="0" indent="0" algn="ctr">
              <a:buNone/>
            </a:pPr>
            <a:r>
              <a:rPr lang="pt-BR" b="1" dirty="0" smtClean="0">
                <a:solidFill>
                  <a:srgbClr val="FFFF00"/>
                </a:solidFill>
              </a:rPr>
              <a:t>Demonstração</a:t>
            </a:r>
          </a:p>
          <a:p>
            <a:pPr marL="0" indent="0" algn="ctr">
              <a:buNone/>
            </a:pPr>
            <a:r>
              <a:rPr lang="pt-BR" dirty="0">
                <a:hlinkClick r:id="rId2"/>
              </a:rPr>
              <a:t>http://</a:t>
            </a:r>
            <a:r>
              <a:rPr lang="pt-BR" dirty="0" smtClean="0">
                <a:hlinkClick r:id="rId2"/>
              </a:rPr>
              <a:t>www.youtube.com/watch?v=IhCnGgHRgew</a:t>
            </a:r>
            <a:r>
              <a:rPr lang="pt-BR" dirty="0" smtClean="0"/>
              <a:t> </a:t>
            </a:r>
            <a:endParaRPr lang="pt-BR" dirty="0"/>
          </a:p>
        </p:txBody>
      </p:sp>
    </p:spTree>
    <p:extLst>
      <p:ext uri="{BB962C8B-B14F-4D97-AF65-F5344CB8AC3E}">
        <p14:creationId xmlns:p14="http://schemas.microsoft.com/office/powerpoint/2010/main" val="2191051606"/>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0" y="3942184"/>
            <a:ext cx="9108504" cy="1143000"/>
          </a:xfrm>
        </p:spPr>
        <p:txBody>
          <a:bodyPr anchor="ctr">
            <a:normAutofit/>
          </a:bodyPr>
          <a:lstStyle/>
          <a:p>
            <a:pPr algn="ctr"/>
            <a:r>
              <a:rPr lang="pt-BR" sz="5400" dirty="0" smtClean="0">
                <a:solidFill>
                  <a:schemeClr val="tx1"/>
                </a:solidFill>
                <a:effectLst>
                  <a:outerShdw blurRad="38100" dist="38100" dir="2700000" algn="tl">
                    <a:srgbClr val="000000">
                      <a:alpha val="43137"/>
                    </a:srgbClr>
                  </a:outerShdw>
                </a:effectLst>
                <a:latin typeface="Calibri" pitchFamily="34" charset="0"/>
              </a:rPr>
              <a:t>Quais são as mudanças?</a:t>
            </a:r>
            <a:endParaRPr lang="pt-BR"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262428"/>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162038" y="-8140"/>
            <a:ext cx="6866140" cy="6866140"/>
          </a:xfrm>
          <a:prstGeom prst="rect">
            <a:avLst/>
          </a:prstGeom>
          <a:noFill/>
          <a:ln>
            <a:noFill/>
          </a:ln>
        </p:spPr>
      </p:pic>
    </p:spTree>
    <p:extLst>
      <p:ext uri="{BB962C8B-B14F-4D97-AF65-F5344CB8AC3E}">
        <p14:creationId xmlns:p14="http://schemas.microsoft.com/office/powerpoint/2010/main" val="1335621463"/>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Pontuação</a:t>
            </a:r>
            <a:endParaRPr lang="pt-BR" dirty="0"/>
          </a:p>
        </p:txBody>
      </p:sp>
      <p:sp>
        <p:nvSpPr>
          <p:cNvPr id="5" name="Espaço Reservado para Conteúdo 4"/>
          <p:cNvSpPr>
            <a:spLocks noGrp="1"/>
          </p:cNvSpPr>
          <p:nvPr>
            <p:ph idx="1"/>
          </p:nvPr>
        </p:nvSpPr>
        <p:spPr/>
        <p:txBody>
          <a:bodyPr/>
          <a:lstStyle/>
          <a:p>
            <a:pPr>
              <a:spcBef>
                <a:spcPts val="1800"/>
              </a:spcBef>
              <a:spcAft>
                <a:spcPts val="1200"/>
              </a:spcAft>
            </a:pPr>
            <a:r>
              <a:rPr lang="pt-BR" dirty="0" smtClean="0"/>
              <a:t>RDA: padrão para </a:t>
            </a:r>
            <a:r>
              <a:rPr lang="pt-BR" b="1" dirty="0" smtClean="0">
                <a:solidFill>
                  <a:srgbClr val="FFFF00"/>
                </a:solidFill>
              </a:rPr>
              <a:t>registro dos dados</a:t>
            </a:r>
            <a:r>
              <a:rPr lang="pt-BR" dirty="0" smtClean="0"/>
              <a:t>, e não para a </a:t>
            </a:r>
            <a:r>
              <a:rPr lang="pt-BR" b="1" dirty="0" smtClean="0">
                <a:solidFill>
                  <a:srgbClr val="FFFF00"/>
                </a:solidFill>
              </a:rPr>
              <a:t>apresentação dos dados</a:t>
            </a:r>
            <a:r>
              <a:rPr lang="pt-BR" dirty="0" smtClean="0"/>
              <a:t>.</a:t>
            </a:r>
          </a:p>
          <a:p>
            <a:pPr>
              <a:spcBef>
                <a:spcPts val="1800"/>
              </a:spcBef>
              <a:spcAft>
                <a:spcPts val="1200"/>
              </a:spcAft>
            </a:pPr>
            <a:r>
              <a:rPr lang="pt-BR" dirty="0" smtClean="0"/>
              <a:t>A pontuação </a:t>
            </a:r>
            <a:r>
              <a:rPr lang="pt-BR" b="1" dirty="0" smtClean="0"/>
              <a:t>não é obrigatória</a:t>
            </a:r>
            <a:r>
              <a:rPr lang="pt-BR" dirty="0" smtClean="0"/>
              <a:t>.</a:t>
            </a:r>
            <a:endParaRPr lang="pt-BR" dirty="0"/>
          </a:p>
          <a:p>
            <a:pPr>
              <a:spcBef>
                <a:spcPts val="1800"/>
              </a:spcBef>
              <a:spcAft>
                <a:spcPts val="1200"/>
              </a:spcAft>
            </a:pPr>
            <a:r>
              <a:rPr lang="pt-BR" dirty="0" smtClean="0"/>
              <a:t>Apêndice D: instruções para uso da pontuação.</a:t>
            </a:r>
          </a:p>
          <a:p>
            <a:pPr>
              <a:spcBef>
                <a:spcPts val="1800"/>
              </a:spcBef>
              <a:spcAft>
                <a:spcPts val="1200"/>
              </a:spcAft>
            </a:pPr>
            <a:r>
              <a:rPr lang="pt-BR" dirty="0" smtClean="0"/>
              <a:t>Utilizar ou não a pontuação é uma </a:t>
            </a:r>
            <a:r>
              <a:rPr lang="pt-BR" b="1" dirty="0" smtClean="0">
                <a:solidFill>
                  <a:srgbClr val="FFFF00"/>
                </a:solidFill>
              </a:rPr>
              <a:t>decisão</a:t>
            </a:r>
            <a:r>
              <a:rPr lang="pt-BR" dirty="0" smtClean="0">
                <a:solidFill>
                  <a:srgbClr val="FFFF00"/>
                </a:solidFill>
              </a:rPr>
              <a:t> </a:t>
            </a:r>
            <a:r>
              <a:rPr lang="pt-BR" dirty="0" smtClean="0"/>
              <a:t>institucional.</a:t>
            </a:r>
            <a:endParaRPr lang="pt-BR" dirty="0"/>
          </a:p>
        </p:txBody>
      </p:sp>
    </p:spTree>
    <p:extLst>
      <p:ext uri="{BB962C8B-B14F-4D97-AF65-F5344CB8AC3E}">
        <p14:creationId xmlns:p14="http://schemas.microsoft.com/office/powerpoint/2010/main" val="2399346670"/>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Abreviaturas</a:t>
            </a:r>
            <a:endParaRPr lang="pt-BR" dirty="0"/>
          </a:p>
        </p:txBody>
      </p:sp>
      <p:sp>
        <p:nvSpPr>
          <p:cNvPr id="3" name="Espaço Reservado para Conteúdo 2"/>
          <p:cNvSpPr>
            <a:spLocks noGrp="1"/>
          </p:cNvSpPr>
          <p:nvPr>
            <p:ph idx="1"/>
          </p:nvPr>
        </p:nvSpPr>
        <p:spPr/>
        <p:txBody>
          <a:bodyPr/>
          <a:lstStyle/>
          <a:p>
            <a:r>
              <a:rPr lang="pt-BR" dirty="0" smtClean="0"/>
              <a:t>As abreviaturas são utilizadas somente quando constam na fonte de informação.</a:t>
            </a:r>
          </a:p>
          <a:p>
            <a:pPr lvl="1"/>
            <a:r>
              <a:rPr lang="pt-BR" dirty="0" smtClean="0"/>
              <a:t>Exceto: unidades de medida, abreviaturas tradicionais, etc.</a:t>
            </a:r>
          </a:p>
          <a:p>
            <a:pPr lvl="1"/>
            <a:endParaRPr lang="pt-BR" dirty="0" smtClean="0"/>
          </a:p>
          <a:p>
            <a:r>
              <a:rPr lang="pt-BR" i="1" dirty="0"/>
              <a:t>l</a:t>
            </a:r>
            <a:r>
              <a:rPr lang="pt-BR" i="1" dirty="0" smtClean="0"/>
              <a:t>ocal de publicação não identificado</a:t>
            </a:r>
          </a:p>
          <a:p>
            <a:r>
              <a:rPr lang="pt-BR" i="1" dirty="0" smtClean="0"/>
              <a:t>publicador não identificado</a:t>
            </a:r>
          </a:p>
        </p:txBody>
      </p:sp>
    </p:spTree>
    <p:extLst>
      <p:ext uri="{BB962C8B-B14F-4D97-AF65-F5344CB8AC3E}">
        <p14:creationId xmlns:p14="http://schemas.microsoft.com/office/powerpoint/2010/main" val="4141583860"/>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Registro e transcrição</a:t>
            </a:r>
            <a:endParaRPr lang="pt-BR" dirty="0"/>
          </a:p>
        </p:txBody>
      </p:sp>
      <p:sp>
        <p:nvSpPr>
          <p:cNvPr id="3" name="Espaço Reservado para Conteúdo 2"/>
          <p:cNvSpPr>
            <a:spLocks noGrp="1"/>
          </p:cNvSpPr>
          <p:nvPr>
            <p:ph idx="1"/>
          </p:nvPr>
        </p:nvSpPr>
        <p:spPr>
          <a:xfrm>
            <a:off x="457200" y="1412776"/>
            <a:ext cx="8229600" cy="4680520"/>
          </a:xfrm>
        </p:spPr>
        <p:txBody>
          <a:bodyPr>
            <a:normAutofit/>
          </a:bodyPr>
          <a:lstStyle/>
          <a:p>
            <a:r>
              <a:rPr lang="pt-BR" b="1" dirty="0" smtClean="0">
                <a:solidFill>
                  <a:srgbClr val="FFFF00"/>
                </a:solidFill>
              </a:rPr>
              <a:t>Registrar</a:t>
            </a:r>
            <a:r>
              <a:rPr lang="pt-BR" dirty="0" smtClean="0"/>
              <a:t>: “ajustar” a informação</a:t>
            </a:r>
          </a:p>
          <a:p>
            <a:endParaRPr lang="pt-BR" dirty="0" smtClean="0"/>
          </a:p>
          <a:p>
            <a:r>
              <a:rPr lang="pt-BR" b="1" dirty="0" smtClean="0">
                <a:solidFill>
                  <a:srgbClr val="FFFF00"/>
                </a:solidFill>
              </a:rPr>
              <a:t>Transcrever</a:t>
            </a:r>
            <a:r>
              <a:rPr lang="pt-BR" dirty="0" smtClean="0"/>
              <a:t>: utilizar a informação como consta na fonte</a:t>
            </a:r>
          </a:p>
          <a:p>
            <a:pPr lvl="1"/>
            <a:r>
              <a:rPr lang="pt-BR" dirty="0" smtClean="0"/>
              <a:t>Título</a:t>
            </a:r>
          </a:p>
          <a:p>
            <a:pPr lvl="1"/>
            <a:r>
              <a:rPr lang="pt-BR" dirty="0" smtClean="0"/>
              <a:t>Indicação de responsabilidade</a:t>
            </a:r>
          </a:p>
          <a:p>
            <a:pPr lvl="1"/>
            <a:r>
              <a:rPr lang="pt-BR" dirty="0" smtClean="0"/>
              <a:t>Indicação de edição</a:t>
            </a:r>
          </a:p>
          <a:p>
            <a:pPr lvl="1"/>
            <a:r>
              <a:rPr lang="pt-BR" dirty="0" smtClean="0"/>
              <a:t>...</a:t>
            </a:r>
            <a:endParaRPr lang="pt-BR" dirty="0"/>
          </a:p>
        </p:txBody>
      </p:sp>
    </p:spTree>
    <p:extLst>
      <p:ext uri="{BB962C8B-B14F-4D97-AF65-F5344CB8AC3E}">
        <p14:creationId xmlns:p14="http://schemas.microsoft.com/office/powerpoint/2010/main" val="1243133610"/>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Registro e transcrição</a:t>
            </a:r>
          </a:p>
        </p:txBody>
      </p:sp>
      <p:sp>
        <p:nvSpPr>
          <p:cNvPr id="6" name="Retângulo 5"/>
          <p:cNvSpPr/>
          <p:nvPr/>
        </p:nvSpPr>
        <p:spPr>
          <a:xfrm>
            <a:off x="1286485" y="6381328"/>
            <a:ext cx="6571030" cy="369332"/>
          </a:xfrm>
          <a:prstGeom prst="rect">
            <a:avLst/>
          </a:prstGeom>
        </p:spPr>
        <p:txBody>
          <a:bodyPr wrap="none">
            <a:spAutoFit/>
          </a:bodyPr>
          <a:lstStyle/>
          <a:p>
            <a:r>
              <a:rPr lang="pt-BR" dirty="0">
                <a:hlinkClick r:id="rId2"/>
              </a:rPr>
              <a:t>http://</a:t>
            </a:r>
            <a:r>
              <a:rPr lang="pt-BR" dirty="0" smtClean="0">
                <a:hlinkClick r:id="rId2"/>
              </a:rPr>
              <a:t>lccn.loc.gov/2012541442</a:t>
            </a:r>
            <a:r>
              <a:rPr lang="pt-BR" dirty="0" smtClean="0"/>
              <a:t>  </a:t>
            </a:r>
            <a:r>
              <a:rPr lang="pt-BR" u="sng" dirty="0" smtClean="0">
                <a:hlinkClick r:id="rId3" tooltip="Click to copy permalink for this item"/>
              </a:rPr>
              <a:t>http</a:t>
            </a:r>
            <a:r>
              <a:rPr lang="pt-BR" u="sng" dirty="0">
                <a:hlinkClick r:id="rId3" tooltip="Click to copy permalink for this item"/>
              </a:rPr>
              <a:t>://</a:t>
            </a:r>
            <a:r>
              <a:rPr lang="pt-BR" u="sng" dirty="0" smtClean="0">
                <a:hlinkClick r:id="rId3" tooltip="Click to copy permalink for this item"/>
              </a:rPr>
              <a:t>lccn.loc.gov/2013010854</a:t>
            </a:r>
            <a:endParaRPr lang="pt-BR"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483"/>
          <a:stretch/>
        </p:blipFill>
        <p:spPr bwMode="auto">
          <a:xfrm>
            <a:off x="0" y="332656"/>
            <a:ext cx="9154669" cy="339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9398"/>
          <a:stretch/>
        </p:blipFill>
        <p:spPr bwMode="auto">
          <a:xfrm>
            <a:off x="0" y="4005063"/>
            <a:ext cx="9144000" cy="21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8439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Registro bibliográfico atual</a:t>
            </a:r>
            <a:endParaRPr lang="pt-B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33" t="1324"/>
          <a:stretch/>
        </p:blipFill>
        <p:spPr bwMode="auto">
          <a:xfrm>
            <a:off x="1268977" y="1270000"/>
            <a:ext cx="6606046" cy="54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485001" y="2852936"/>
            <a:ext cx="4599167" cy="79208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Grupo 6"/>
          <p:cNvGrpSpPr/>
          <p:nvPr/>
        </p:nvGrpSpPr>
        <p:grpSpPr>
          <a:xfrm>
            <a:off x="395536" y="476672"/>
            <a:ext cx="7351148" cy="1866900"/>
            <a:chOff x="896425" y="548680"/>
            <a:chExt cx="7351148" cy="186690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351" t="6092" r="4515" b="7135"/>
            <a:stretch/>
          </p:blipFill>
          <p:spPr bwMode="auto">
            <a:xfrm>
              <a:off x="896425" y="548680"/>
              <a:ext cx="7351148" cy="1866900"/>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p:nvPr/>
          </p:nvSpPr>
          <p:spPr>
            <a:xfrm>
              <a:off x="1187625" y="620688"/>
              <a:ext cx="4248472" cy="756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 name="Grupo 7"/>
          <p:cNvGrpSpPr/>
          <p:nvPr/>
        </p:nvGrpSpPr>
        <p:grpSpPr>
          <a:xfrm>
            <a:off x="3358455" y="4713312"/>
            <a:ext cx="5534025" cy="1524000"/>
            <a:chOff x="1804987" y="4725144"/>
            <a:chExt cx="5534025" cy="1524000"/>
          </a:xfrm>
        </p:grpSpPr>
        <p:grpSp>
          <p:nvGrpSpPr>
            <p:cNvPr id="6" name="Grupo 5"/>
            <p:cNvGrpSpPr/>
            <p:nvPr/>
          </p:nvGrpSpPr>
          <p:grpSpPr>
            <a:xfrm>
              <a:off x="1804987" y="4725144"/>
              <a:ext cx="5534025" cy="1524000"/>
              <a:chOff x="1804987" y="4725144"/>
              <a:chExt cx="5534025" cy="152400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7" y="4725144"/>
                <a:ext cx="5534025" cy="1524000"/>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5591398" y="5229200"/>
                <a:ext cx="1428874" cy="21602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0" name="Retângulo 9"/>
            <p:cNvSpPr/>
            <p:nvPr/>
          </p:nvSpPr>
          <p:spPr>
            <a:xfrm>
              <a:off x="2195736" y="4797152"/>
              <a:ext cx="4896544" cy="720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919186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Novos elementos</a:t>
            </a:r>
            <a:endParaRPr lang="pt-BR" dirty="0"/>
          </a:p>
        </p:txBody>
      </p:sp>
      <p:sp>
        <p:nvSpPr>
          <p:cNvPr id="3" name="Espaço Reservado para Conteúdo 2"/>
          <p:cNvSpPr>
            <a:spLocks noGrp="1"/>
          </p:cNvSpPr>
          <p:nvPr>
            <p:ph idx="1"/>
          </p:nvPr>
        </p:nvSpPr>
        <p:spPr/>
        <p:txBody>
          <a:bodyPr>
            <a:normAutofit fontScale="85000" lnSpcReduction="20000"/>
          </a:bodyPr>
          <a:lstStyle/>
          <a:p>
            <a:pPr>
              <a:spcBef>
                <a:spcPts val="1200"/>
              </a:spcBef>
            </a:pPr>
            <a:r>
              <a:rPr lang="pt-BR" b="1" dirty="0"/>
              <a:t>6.9 </a:t>
            </a:r>
            <a:r>
              <a:rPr lang="pt-BR" b="1" dirty="0">
                <a:solidFill>
                  <a:srgbClr val="FFFF00"/>
                </a:solidFill>
              </a:rPr>
              <a:t>Tipo de conteúdo</a:t>
            </a:r>
          </a:p>
          <a:p>
            <a:pPr lvl="1">
              <a:spcBef>
                <a:spcPts val="1200"/>
              </a:spcBef>
            </a:pPr>
            <a:r>
              <a:rPr lang="pt-BR" dirty="0" err="1"/>
              <a:t>cartographic</a:t>
            </a:r>
            <a:r>
              <a:rPr lang="pt-BR" dirty="0"/>
              <a:t> </a:t>
            </a:r>
            <a:r>
              <a:rPr lang="pt-BR" dirty="0" err="1"/>
              <a:t>image</a:t>
            </a:r>
            <a:r>
              <a:rPr lang="pt-BR" dirty="0"/>
              <a:t>, </a:t>
            </a:r>
            <a:r>
              <a:rPr lang="pt-BR" dirty="0" err="1"/>
              <a:t>computer</a:t>
            </a:r>
            <a:r>
              <a:rPr lang="pt-BR" dirty="0"/>
              <a:t> </a:t>
            </a:r>
            <a:r>
              <a:rPr lang="pt-BR" dirty="0" err="1"/>
              <a:t>program</a:t>
            </a:r>
            <a:r>
              <a:rPr lang="pt-BR" dirty="0"/>
              <a:t>, </a:t>
            </a:r>
            <a:r>
              <a:rPr lang="pt-BR" dirty="0" err="1"/>
              <a:t>notated</a:t>
            </a:r>
            <a:r>
              <a:rPr lang="pt-BR" dirty="0"/>
              <a:t> </a:t>
            </a:r>
            <a:r>
              <a:rPr lang="pt-BR" dirty="0" err="1"/>
              <a:t>music</a:t>
            </a:r>
            <a:r>
              <a:rPr lang="pt-BR" dirty="0"/>
              <a:t>, </a:t>
            </a:r>
            <a:r>
              <a:rPr lang="pt-BR" dirty="0" err="1"/>
              <a:t>sounds</a:t>
            </a:r>
            <a:r>
              <a:rPr lang="pt-BR" dirty="0"/>
              <a:t>, still </a:t>
            </a:r>
            <a:r>
              <a:rPr lang="pt-BR" dirty="0" err="1"/>
              <a:t>image</a:t>
            </a:r>
            <a:r>
              <a:rPr lang="pt-BR" dirty="0"/>
              <a:t>, </a:t>
            </a:r>
            <a:r>
              <a:rPr lang="pt-BR" dirty="0" err="1"/>
              <a:t>tactile</a:t>
            </a:r>
            <a:r>
              <a:rPr lang="pt-BR" dirty="0"/>
              <a:t> </a:t>
            </a:r>
            <a:r>
              <a:rPr lang="pt-BR" dirty="0" err="1"/>
              <a:t>image</a:t>
            </a:r>
            <a:r>
              <a:rPr lang="pt-BR" dirty="0"/>
              <a:t>, </a:t>
            </a:r>
            <a:r>
              <a:rPr lang="pt-BR" dirty="0" err="1"/>
              <a:t>tactile</a:t>
            </a:r>
            <a:r>
              <a:rPr lang="pt-BR" dirty="0"/>
              <a:t> </a:t>
            </a:r>
            <a:r>
              <a:rPr lang="pt-BR" dirty="0" err="1"/>
              <a:t>text</a:t>
            </a:r>
            <a:r>
              <a:rPr lang="pt-BR" dirty="0"/>
              <a:t>, </a:t>
            </a:r>
            <a:r>
              <a:rPr lang="pt-BR" dirty="0" err="1"/>
              <a:t>text</a:t>
            </a:r>
            <a:r>
              <a:rPr lang="pt-BR" dirty="0"/>
              <a:t>, </a:t>
            </a:r>
            <a:r>
              <a:rPr lang="pt-BR" dirty="0" err="1"/>
              <a:t>three</a:t>
            </a:r>
            <a:r>
              <a:rPr lang="pt-BR" dirty="0"/>
              <a:t>-dimensional </a:t>
            </a:r>
            <a:r>
              <a:rPr lang="pt-BR" dirty="0" err="1"/>
              <a:t>form</a:t>
            </a:r>
            <a:r>
              <a:rPr lang="pt-BR" dirty="0"/>
              <a:t>, </a:t>
            </a:r>
            <a:r>
              <a:rPr lang="pt-BR" dirty="0" err="1"/>
              <a:t>two</a:t>
            </a:r>
            <a:r>
              <a:rPr lang="pt-BR" dirty="0"/>
              <a:t>-dimensional </a:t>
            </a:r>
            <a:r>
              <a:rPr lang="pt-BR" dirty="0" err="1"/>
              <a:t>moving</a:t>
            </a:r>
            <a:r>
              <a:rPr lang="pt-BR" dirty="0"/>
              <a:t> </a:t>
            </a:r>
            <a:r>
              <a:rPr lang="pt-BR" dirty="0" err="1"/>
              <a:t>image</a:t>
            </a:r>
            <a:r>
              <a:rPr lang="pt-BR" dirty="0"/>
              <a:t>, etc.</a:t>
            </a:r>
          </a:p>
          <a:p>
            <a:pPr>
              <a:spcBef>
                <a:spcPts val="1200"/>
              </a:spcBef>
            </a:pPr>
            <a:r>
              <a:rPr lang="pt-BR" b="1" dirty="0"/>
              <a:t>3.2 </a:t>
            </a:r>
            <a:r>
              <a:rPr lang="pt-BR" b="1" dirty="0">
                <a:solidFill>
                  <a:srgbClr val="FFFF00"/>
                </a:solidFill>
              </a:rPr>
              <a:t>Tipo de mídia</a:t>
            </a:r>
          </a:p>
          <a:p>
            <a:pPr lvl="1">
              <a:spcBef>
                <a:spcPts val="1200"/>
              </a:spcBef>
            </a:pPr>
            <a:r>
              <a:rPr lang="pt-BR" dirty="0" err="1"/>
              <a:t>audio</a:t>
            </a:r>
            <a:r>
              <a:rPr lang="pt-BR" dirty="0"/>
              <a:t>, </a:t>
            </a:r>
            <a:r>
              <a:rPr lang="pt-BR" dirty="0" err="1"/>
              <a:t>computer</a:t>
            </a:r>
            <a:r>
              <a:rPr lang="pt-BR" dirty="0"/>
              <a:t>, </a:t>
            </a:r>
            <a:r>
              <a:rPr lang="pt-BR" dirty="0" err="1"/>
              <a:t>microform</a:t>
            </a:r>
            <a:r>
              <a:rPr lang="pt-BR" dirty="0"/>
              <a:t>, </a:t>
            </a:r>
            <a:r>
              <a:rPr lang="pt-BR" dirty="0" err="1"/>
              <a:t>microscopic</a:t>
            </a:r>
            <a:r>
              <a:rPr lang="pt-BR" dirty="0"/>
              <a:t>, </a:t>
            </a:r>
            <a:r>
              <a:rPr lang="pt-BR" dirty="0" err="1"/>
              <a:t>projected</a:t>
            </a:r>
            <a:r>
              <a:rPr lang="pt-BR" dirty="0"/>
              <a:t>, </a:t>
            </a:r>
            <a:r>
              <a:rPr lang="pt-BR" dirty="0" err="1"/>
              <a:t>stereographic</a:t>
            </a:r>
            <a:r>
              <a:rPr lang="pt-BR" dirty="0"/>
              <a:t>, </a:t>
            </a:r>
            <a:r>
              <a:rPr lang="pt-BR" dirty="0" err="1"/>
              <a:t>unmediated</a:t>
            </a:r>
            <a:r>
              <a:rPr lang="pt-BR" dirty="0"/>
              <a:t>, </a:t>
            </a:r>
            <a:r>
              <a:rPr lang="pt-BR" dirty="0" err="1"/>
              <a:t>video</a:t>
            </a:r>
            <a:endParaRPr lang="pt-BR" dirty="0"/>
          </a:p>
          <a:p>
            <a:pPr>
              <a:spcBef>
                <a:spcPts val="1200"/>
              </a:spcBef>
            </a:pPr>
            <a:r>
              <a:rPr lang="pt-BR" b="1" dirty="0"/>
              <a:t>3.3 </a:t>
            </a:r>
            <a:r>
              <a:rPr lang="pt-BR" b="1" dirty="0">
                <a:solidFill>
                  <a:srgbClr val="FFFF00"/>
                </a:solidFill>
              </a:rPr>
              <a:t>Tipo de suporte</a:t>
            </a:r>
          </a:p>
          <a:p>
            <a:pPr lvl="1">
              <a:spcBef>
                <a:spcPts val="1200"/>
              </a:spcBef>
            </a:pPr>
            <a:r>
              <a:rPr lang="pt-BR" dirty="0" err="1"/>
              <a:t>computer</a:t>
            </a:r>
            <a:r>
              <a:rPr lang="pt-BR" dirty="0"/>
              <a:t> </a:t>
            </a:r>
            <a:r>
              <a:rPr lang="pt-BR" dirty="0" err="1"/>
              <a:t>disc</a:t>
            </a:r>
            <a:r>
              <a:rPr lang="pt-BR" dirty="0"/>
              <a:t>, online </a:t>
            </a:r>
            <a:r>
              <a:rPr lang="pt-BR" dirty="0" err="1"/>
              <a:t>resource</a:t>
            </a:r>
            <a:r>
              <a:rPr lang="pt-BR" dirty="0"/>
              <a:t>, </a:t>
            </a:r>
            <a:r>
              <a:rPr lang="pt-BR" dirty="0" err="1"/>
              <a:t>microfilm</a:t>
            </a:r>
            <a:r>
              <a:rPr lang="pt-BR" dirty="0"/>
              <a:t> </a:t>
            </a:r>
            <a:r>
              <a:rPr lang="pt-BR" dirty="0" err="1"/>
              <a:t>roll</a:t>
            </a:r>
            <a:r>
              <a:rPr lang="pt-BR" dirty="0"/>
              <a:t>, </a:t>
            </a:r>
            <a:r>
              <a:rPr lang="pt-BR" dirty="0" err="1"/>
              <a:t>film</a:t>
            </a:r>
            <a:r>
              <a:rPr lang="pt-BR" dirty="0"/>
              <a:t> </a:t>
            </a:r>
            <a:r>
              <a:rPr lang="pt-BR" dirty="0" err="1"/>
              <a:t>roll</a:t>
            </a:r>
            <a:r>
              <a:rPr lang="pt-BR" dirty="0"/>
              <a:t>, </a:t>
            </a:r>
            <a:r>
              <a:rPr lang="pt-BR" dirty="0" err="1"/>
              <a:t>card</a:t>
            </a:r>
            <a:r>
              <a:rPr lang="pt-BR" dirty="0"/>
              <a:t>, </a:t>
            </a:r>
            <a:r>
              <a:rPr lang="pt-BR" dirty="0" err="1"/>
              <a:t>sheet</a:t>
            </a:r>
            <a:r>
              <a:rPr lang="pt-BR" dirty="0"/>
              <a:t>, volume, </a:t>
            </a:r>
            <a:r>
              <a:rPr lang="pt-BR" dirty="0" err="1"/>
              <a:t>object</a:t>
            </a:r>
            <a:r>
              <a:rPr lang="pt-BR" dirty="0"/>
              <a:t>, </a:t>
            </a:r>
            <a:r>
              <a:rPr lang="pt-BR" dirty="0" err="1"/>
              <a:t>videocassette</a:t>
            </a:r>
            <a:r>
              <a:rPr lang="pt-BR" dirty="0"/>
              <a:t>, etc</a:t>
            </a:r>
            <a:r>
              <a:rPr lang="pt-BR" dirty="0" smtClean="0"/>
              <a:t>.</a:t>
            </a:r>
            <a:endParaRPr lang="pt-BR" dirty="0"/>
          </a:p>
        </p:txBody>
      </p:sp>
    </p:spTree>
    <p:extLst>
      <p:ext uri="{BB962C8B-B14F-4D97-AF65-F5344CB8AC3E}">
        <p14:creationId xmlns:p14="http://schemas.microsoft.com/office/powerpoint/2010/main" val="2880394750"/>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Novos elementos</a:t>
            </a:r>
          </a:p>
        </p:txBody>
      </p:sp>
      <p:sp>
        <p:nvSpPr>
          <p:cNvPr id="3" name="Espaço Reservado para Conteúdo 2"/>
          <p:cNvSpPr>
            <a:spLocks noGrp="1"/>
          </p:cNvSpPr>
          <p:nvPr>
            <p:ph idx="1"/>
          </p:nvPr>
        </p:nvSpPr>
        <p:spPr/>
        <p:txBody>
          <a:bodyPr/>
          <a:lstStyle/>
          <a:p>
            <a:pPr>
              <a:spcBef>
                <a:spcPts val="1800"/>
              </a:spcBef>
              <a:spcAft>
                <a:spcPts val="1800"/>
              </a:spcAft>
            </a:pPr>
            <a:r>
              <a:rPr lang="pt-BR" dirty="0"/>
              <a:t>Produção, Publicação, Distribuição, Manufatura</a:t>
            </a:r>
          </a:p>
          <a:p>
            <a:pPr>
              <a:spcBef>
                <a:spcPts val="1800"/>
              </a:spcBef>
              <a:spcAft>
                <a:spcPts val="1800"/>
              </a:spcAft>
            </a:pPr>
            <a:r>
              <a:rPr lang="pt-BR" dirty="0"/>
              <a:t>Características de arquivos digitais (tamanho, tipo de arquivo, extensão, resolução)</a:t>
            </a:r>
          </a:p>
          <a:p>
            <a:pPr>
              <a:spcBef>
                <a:spcPts val="1800"/>
              </a:spcBef>
              <a:spcAft>
                <a:spcPts val="1800"/>
              </a:spcAft>
            </a:pPr>
            <a:r>
              <a:rPr lang="pt-BR" dirty="0"/>
              <a:t>Elementos para a descrição de Pessoas, Famílias e Entidades </a:t>
            </a:r>
            <a:r>
              <a:rPr lang="pt-BR" dirty="0" smtClean="0"/>
              <a:t>coletivas</a:t>
            </a:r>
            <a:endParaRPr lang="pt-BR" dirty="0"/>
          </a:p>
        </p:txBody>
      </p:sp>
    </p:spTree>
    <p:extLst>
      <p:ext uri="{BB962C8B-B14F-4D97-AF65-F5344CB8AC3E}">
        <p14:creationId xmlns:p14="http://schemas.microsoft.com/office/powerpoint/2010/main" val="196599663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Novos elementos</a:t>
            </a:r>
          </a:p>
        </p:txBody>
      </p:sp>
      <p:sp>
        <p:nvSpPr>
          <p:cNvPr id="4" name="Retângulo 3"/>
          <p:cNvSpPr/>
          <p:nvPr/>
        </p:nvSpPr>
        <p:spPr>
          <a:xfrm>
            <a:off x="5652120" y="6309320"/>
            <a:ext cx="3313728" cy="369332"/>
          </a:xfrm>
          <a:prstGeom prst="rect">
            <a:avLst/>
          </a:prstGeom>
        </p:spPr>
        <p:txBody>
          <a:bodyPr wrap="none">
            <a:spAutoFit/>
          </a:bodyPr>
          <a:lstStyle/>
          <a:p>
            <a:pPr fontAlgn="base"/>
            <a:r>
              <a:rPr lang="pt-BR" u="sng" dirty="0">
                <a:hlinkClick r:id="rId2" tooltip="Click to copy permalink for this item"/>
              </a:rPr>
              <a:t>http://lccn.loc.gov/2014371815</a:t>
            </a:r>
            <a:endParaRPr lang="pt-B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9" y="1383486"/>
            <a:ext cx="9040123" cy="491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181535"/>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Elementos essenciais</a:t>
            </a:r>
            <a:endParaRPr lang="pt-BR" dirty="0"/>
          </a:p>
        </p:txBody>
      </p:sp>
      <p:sp>
        <p:nvSpPr>
          <p:cNvPr id="3" name="Espaço Reservado para Conteúdo 2"/>
          <p:cNvSpPr>
            <a:spLocks noGrp="1"/>
          </p:cNvSpPr>
          <p:nvPr>
            <p:ph idx="1"/>
          </p:nvPr>
        </p:nvSpPr>
        <p:spPr>
          <a:xfrm>
            <a:off x="457200" y="1700809"/>
            <a:ext cx="8229600" cy="1440159"/>
          </a:xfrm>
        </p:spPr>
        <p:txBody>
          <a:bodyPr>
            <a:normAutofit fontScale="92500" lnSpcReduction="10000"/>
          </a:bodyPr>
          <a:lstStyle/>
          <a:p>
            <a:r>
              <a:rPr lang="pt-BR" b="1" i="1" dirty="0" smtClean="0">
                <a:solidFill>
                  <a:srgbClr val="FFFF00"/>
                </a:solidFill>
              </a:rPr>
              <a:t>Core </a:t>
            </a:r>
            <a:r>
              <a:rPr lang="pt-BR" b="1" i="1" dirty="0" err="1" smtClean="0">
                <a:solidFill>
                  <a:srgbClr val="FFFF00"/>
                </a:solidFill>
              </a:rPr>
              <a:t>elements</a:t>
            </a:r>
            <a:endParaRPr lang="pt-BR" b="1" i="1" dirty="0" smtClean="0">
              <a:solidFill>
                <a:srgbClr val="FFFF00"/>
              </a:solidFill>
            </a:endParaRPr>
          </a:p>
          <a:p>
            <a:pPr lvl="1"/>
            <a:r>
              <a:rPr lang="pt-BR" dirty="0" smtClean="0"/>
              <a:t>Elementos que, se aplicáveis, devem ser registrados.</a:t>
            </a:r>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58" y="3429000"/>
            <a:ext cx="3149769" cy="864096"/>
          </a:xfrm>
          <a:prstGeom prst="rect">
            <a:avLst/>
          </a:prstGeom>
          <a:noFill/>
          <a:ln>
            <a:noFill/>
          </a:ln>
          <a:effectLst>
            <a:outerShdw blurRad="1905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7" y="4544536"/>
            <a:ext cx="8886825" cy="1657350"/>
          </a:xfrm>
          <a:prstGeom prst="rect">
            <a:avLst/>
          </a:prstGeom>
          <a:noFill/>
          <a:ln>
            <a:noFill/>
          </a:ln>
          <a:effectLst>
            <a:outerShdw blurRad="1905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630792"/>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8640"/>
            <a:ext cx="9108504" cy="652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5652120" y="6237312"/>
            <a:ext cx="3313728" cy="369332"/>
          </a:xfrm>
          <a:prstGeom prst="rect">
            <a:avLst/>
          </a:prstGeom>
        </p:spPr>
        <p:txBody>
          <a:bodyPr wrap="none">
            <a:spAutoFit/>
          </a:bodyPr>
          <a:lstStyle/>
          <a:p>
            <a:r>
              <a:rPr lang="pt-BR" dirty="0">
                <a:solidFill>
                  <a:schemeClr val="bg1"/>
                </a:solidFill>
              </a:rPr>
              <a:t>http://lccn.loc.gov/2013335260</a:t>
            </a:r>
          </a:p>
        </p:txBody>
      </p:sp>
      <p:sp>
        <p:nvSpPr>
          <p:cNvPr id="2" name="Título 1"/>
          <p:cNvSpPr>
            <a:spLocks noGrp="1"/>
          </p:cNvSpPr>
          <p:nvPr>
            <p:ph type="title"/>
          </p:nvPr>
        </p:nvSpPr>
        <p:spPr>
          <a:xfrm>
            <a:off x="4211960" y="4221088"/>
            <a:ext cx="4554252" cy="1143000"/>
          </a:xfrm>
        </p:spPr>
        <p:txBody>
          <a:bodyPr/>
          <a:lstStyle/>
          <a:p>
            <a:r>
              <a:rPr lang="pt-BR" dirty="0">
                <a:ln w="13335" cmpd="sng">
                  <a:noFill/>
                  <a:prstDash val="solid"/>
                </a:ln>
                <a:solidFill>
                  <a:schemeClr val="bg2">
                    <a:lumMod val="90000"/>
                    <a:lumOff val="10000"/>
                  </a:schemeClr>
                </a:solidFill>
                <a:effectLst/>
              </a:rPr>
              <a:t>“Regra dos três”</a:t>
            </a:r>
          </a:p>
        </p:txBody>
      </p:sp>
    </p:spTree>
    <p:extLst>
      <p:ext uri="{BB962C8B-B14F-4D97-AF65-F5344CB8AC3E}">
        <p14:creationId xmlns:p14="http://schemas.microsoft.com/office/powerpoint/2010/main" val="2788658680"/>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Designadores de relacionamento</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60"/>
          <a:stretch/>
        </p:blipFill>
        <p:spPr bwMode="auto">
          <a:xfrm>
            <a:off x="295954" y="1340768"/>
            <a:ext cx="8552092" cy="507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3629"/>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0" y="3942184"/>
            <a:ext cx="9108504" cy="1143000"/>
          </a:xfrm>
        </p:spPr>
        <p:txBody>
          <a:bodyPr anchor="ctr">
            <a:normAutofit/>
          </a:bodyPr>
          <a:lstStyle/>
          <a:p>
            <a:pPr algn="ctr"/>
            <a:r>
              <a:rPr lang="pt-BR" sz="5400" dirty="0" smtClean="0">
                <a:solidFill>
                  <a:schemeClr val="tx1"/>
                </a:solidFill>
                <a:effectLst>
                  <a:outerShdw blurRad="38100" dist="38100" dir="2700000" algn="tl">
                    <a:srgbClr val="000000">
                      <a:alpha val="43137"/>
                    </a:srgbClr>
                  </a:outerShdw>
                </a:effectLst>
                <a:latin typeface="Calibri" pitchFamily="34" charset="0"/>
              </a:rPr>
              <a:t>E os formatos MARC 21?</a:t>
            </a:r>
            <a:endParaRPr lang="pt-BR"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14085"/>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RDA e MARC 21</a:t>
            </a:r>
            <a:endParaRPr lang="pt-BR" dirty="0"/>
          </a:p>
        </p:txBody>
      </p:sp>
      <p:sp>
        <p:nvSpPr>
          <p:cNvPr id="4" name="Espaço Reservado para Conteúdo 3"/>
          <p:cNvSpPr>
            <a:spLocks noGrp="1"/>
          </p:cNvSpPr>
          <p:nvPr>
            <p:ph idx="1"/>
          </p:nvPr>
        </p:nvSpPr>
        <p:spPr/>
        <p:txBody>
          <a:bodyPr>
            <a:normAutofit/>
          </a:bodyPr>
          <a:lstStyle/>
          <a:p>
            <a:r>
              <a:rPr lang="pt-BR" sz="3000" b="1" dirty="0">
                <a:solidFill>
                  <a:srgbClr val="FFFF00"/>
                </a:solidFill>
              </a:rPr>
              <a:t>Regras de catalogação </a:t>
            </a:r>
            <a:r>
              <a:rPr lang="pt-BR" sz="3000" dirty="0"/>
              <a:t>(AACR2, RDA, etc.)</a:t>
            </a:r>
          </a:p>
          <a:p>
            <a:pPr lvl="1"/>
            <a:r>
              <a:rPr lang="pt-BR" sz="3000" dirty="0"/>
              <a:t>Conjuntos de instruções para o registro dos dados catalográficos</a:t>
            </a:r>
          </a:p>
          <a:p>
            <a:r>
              <a:rPr lang="pt-BR" sz="3000" b="1" dirty="0">
                <a:solidFill>
                  <a:srgbClr val="FFFF00"/>
                </a:solidFill>
              </a:rPr>
              <a:t>Formatos</a:t>
            </a:r>
            <a:r>
              <a:rPr lang="pt-BR" sz="3000" dirty="0">
                <a:solidFill>
                  <a:srgbClr val="FFFF00"/>
                </a:solidFill>
              </a:rPr>
              <a:t> </a:t>
            </a:r>
            <a:r>
              <a:rPr lang="pt-BR" sz="3000" dirty="0"/>
              <a:t>(MARC 21, UNIMARC, etc.)</a:t>
            </a:r>
          </a:p>
          <a:p>
            <a:pPr lvl="1"/>
            <a:r>
              <a:rPr lang="pt-BR" sz="3000" dirty="0"/>
              <a:t>Estruturas para a identificação dos dados catalográficos durante seu processamento por </a:t>
            </a:r>
            <a:r>
              <a:rPr lang="pt-BR" sz="3000" dirty="0" smtClean="0"/>
              <a:t>computadores</a:t>
            </a:r>
            <a:endParaRPr lang="pt-BR" sz="3000" dirty="0"/>
          </a:p>
          <a:p>
            <a:pPr marL="0" indent="0" algn="ctr">
              <a:spcBef>
                <a:spcPts val="1800"/>
              </a:spcBef>
              <a:buNone/>
            </a:pPr>
            <a:r>
              <a:rPr lang="pt-BR" sz="3000" i="1" dirty="0"/>
              <a:t>As regras de catalogação independem dos </a:t>
            </a:r>
            <a:r>
              <a:rPr lang="pt-BR" sz="3000" i="1" dirty="0" smtClean="0"/>
              <a:t>formatos</a:t>
            </a:r>
            <a:endParaRPr lang="pt-BR" sz="3000" i="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255631"/>
            <a:ext cx="1488925" cy="1488925"/>
          </a:xfrm>
          <a:prstGeom prst="rect">
            <a:avLst/>
          </a:prstGeom>
        </p:spPr>
      </p:pic>
    </p:spTree>
    <p:extLst>
      <p:ext uri="{BB962C8B-B14F-4D97-AF65-F5344CB8AC3E}">
        <p14:creationId xmlns:p14="http://schemas.microsoft.com/office/powerpoint/2010/main" val="492139500"/>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09"/>
          <a:stretch/>
        </p:blipFill>
        <p:spPr bwMode="auto">
          <a:xfrm>
            <a:off x="771" y="301906"/>
            <a:ext cx="9143229" cy="62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305780" y="2828836"/>
            <a:ext cx="8532440" cy="1200329"/>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algn="ctr"/>
            <a:r>
              <a:rPr lang="pt-BR" sz="7200" b="1" dirty="0" smtClean="0">
                <a:solidFill>
                  <a:srgbClr val="FF0000"/>
                </a:solidFill>
                <a:latin typeface="Arial" pitchFamily="34" charset="0"/>
                <a:cs typeface="Arial" pitchFamily="34" charset="0"/>
              </a:rPr>
              <a:t>Acesso gratuito!</a:t>
            </a:r>
            <a:endParaRPr lang="pt-BR" sz="7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2934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728"/>
            <a:ext cx="9144000" cy="632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18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Registro bibliográfico atual</a:t>
            </a:r>
            <a:endParaRPr lang="pt-BR"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33" t="1324"/>
          <a:stretch/>
        </p:blipFill>
        <p:spPr bwMode="auto">
          <a:xfrm>
            <a:off x="198202" y="1270000"/>
            <a:ext cx="6606046" cy="54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1124961" y="5877272"/>
            <a:ext cx="4599167" cy="57606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20906" y="1270000"/>
            <a:ext cx="3240360" cy="3588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Grupo 6"/>
          <p:cNvGrpSpPr/>
          <p:nvPr/>
        </p:nvGrpSpPr>
        <p:grpSpPr>
          <a:xfrm>
            <a:off x="4090740" y="188640"/>
            <a:ext cx="5809852" cy="5490526"/>
            <a:chOff x="4090740" y="188640"/>
            <a:chExt cx="5809852" cy="5490526"/>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23"/>
            <a:stretch/>
          </p:blipFill>
          <p:spPr bwMode="auto">
            <a:xfrm>
              <a:off x="4090740" y="188640"/>
              <a:ext cx="5809852" cy="5490526"/>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4932041" y="4869160"/>
              <a:ext cx="3888432" cy="57606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4427984" y="206400"/>
              <a:ext cx="2736304" cy="28803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17253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Novos campos</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b="1" dirty="0" smtClean="0">
                <a:solidFill>
                  <a:srgbClr val="FFFF00"/>
                </a:solidFill>
              </a:rPr>
              <a:t>Registros bibliográficos</a:t>
            </a:r>
          </a:p>
          <a:p>
            <a:r>
              <a:rPr lang="pt-BR" dirty="0" smtClean="0"/>
              <a:t>264 – Produção, publicação, distribuição, manufatura e copyright</a:t>
            </a:r>
          </a:p>
          <a:p>
            <a:r>
              <a:rPr lang="pt-BR" dirty="0" smtClean="0"/>
              <a:t>336 – Tipo de conteúdo</a:t>
            </a:r>
          </a:p>
          <a:p>
            <a:r>
              <a:rPr lang="pt-BR" dirty="0" smtClean="0"/>
              <a:t>337 – Tipo de mídia</a:t>
            </a:r>
          </a:p>
          <a:p>
            <a:r>
              <a:rPr lang="pt-BR" dirty="0" smtClean="0"/>
              <a:t>338 – Tipo de suporte</a:t>
            </a:r>
          </a:p>
          <a:p>
            <a:r>
              <a:rPr lang="pt-BR" dirty="0" smtClean="0"/>
              <a:t>347 – Características de arquivo digital</a:t>
            </a:r>
          </a:p>
          <a:p>
            <a:r>
              <a:rPr lang="pt-BR" dirty="0" smtClean="0"/>
              <a:t>380 – Forma da obra</a:t>
            </a:r>
          </a:p>
          <a:p>
            <a:r>
              <a:rPr lang="pt-BR" dirty="0" smtClean="0"/>
              <a:t>382 – Meio de performance</a:t>
            </a:r>
            <a:endParaRPr lang="pt-BR" dirty="0"/>
          </a:p>
        </p:txBody>
      </p:sp>
    </p:spTree>
    <p:extLst>
      <p:ext uri="{BB962C8B-B14F-4D97-AF65-F5344CB8AC3E}">
        <p14:creationId xmlns:p14="http://schemas.microsoft.com/office/powerpoint/2010/main" val="325771839"/>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Novos campos</a:t>
            </a:r>
            <a:endParaRPr lang="pt-BR" dirty="0"/>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b="1" dirty="0" smtClean="0">
                <a:solidFill>
                  <a:srgbClr val="FFFF00"/>
                </a:solidFill>
              </a:rPr>
              <a:t>Registros de autoridade</a:t>
            </a:r>
          </a:p>
          <a:p>
            <a:r>
              <a:rPr lang="pt-BR" dirty="0" smtClean="0"/>
              <a:t>370 – Local associado</a:t>
            </a:r>
          </a:p>
          <a:p>
            <a:r>
              <a:rPr lang="pt-BR" dirty="0" smtClean="0"/>
              <a:t>371 – Endereço</a:t>
            </a:r>
          </a:p>
          <a:p>
            <a:r>
              <a:rPr lang="pt-BR" dirty="0" smtClean="0"/>
              <a:t>372 – Campo de atividade</a:t>
            </a:r>
          </a:p>
          <a:p>
            <a:r>
              <a:rPr lang="pt-BR" dirty="0" smtClean="0"/>
              <a:t>373 – Grupo associado</a:t>
            </a:r>
          </a:p>
          <a:p>
            <a:r>
              <a:rPr lang="pt-BR" dirty="0" smtClean="0"/>
              <a:t>374 – Ocupação</a:t>
            </a:r>
          </a:p>
          <a:p>
            <a:r>
              <a:rPr lang="pt-BR" dirty="0" smtClean="0"/>
              <a:t>375 – Gênero</a:t>
            </a:r>
          </a:p>
          <a:p>
            <a:r>
              <a:rPr lang="pt-BR" dirty="0" smtClean="0"/>
              <a:t>376 – Informação sobre a família</a:t>
            </a:r>
          </a:p>
          <a:p>
            <a:r>
              <a:rPr lang="pt-BR" dirty="0" smtClean="0"/>
              <a:t>378 – Forma completa do nome pessoal</a:t>
            </a:r>
            <a:endParaRPr lang="pt-BR" dirty="0"/>
          </a:p>
        </p:txBody>
      </p:sp>
    </p:spTree>
    <p:extLst>
      <p:ext uri="{BB962C8B-B14F-4D97-AF65-F5344CB8AC3E}">
        <p14:creationId xmlns:p14="http://schemas.microsoft.com/office/powerpoint/2010/main" val="1143625689"/>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8638" y="0"/>
            <a:ext cx="83267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198"/>
            <a:ext cx="9144000" cy="32117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770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8" r="18672"/>
          <a:stretch/>
        </p:blipFill>
        <p:spPr bwMode="auto">
          <a:xfrm>
            <a:off x="0" y="0"/>
            <a:ext cx="9144000" cy="687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891664"/>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0" y="3942184"/>
            <a:ext cx="9108504" cy="1143000"/>
          </a:xfrm>
        </p:spPr>
        <p:txBody>
          <a:bodyPr anchor="ctr">
            <a:normAutofit/>
          </a:bodyPr>
          <a:lstStyle/>
          <a:p>
            <a:pPr algn="ctr"/>
            <a:r>
              <a:rPr lang="pt-BR" sz="5400" dirty="0">
                <a:solidFill>
                  <a:schemeClr val="tx1"/>
                </a:solidFill>
                <a:effectLst>
                  <a:outerShdw blurRad="38100" dist="38100" dir="2700000" algn="tl">
                    <a:srgbClr val="000000">
                      <a:alpha val="43137"/>
                    </a:srgbClr>
                  </a:outerShdw>
                </a:effectLst>
                <a:latin typeface="Calibri" pitchFamily="34" charset="0"/>
              </a:rPr>
              <a:t>Utilização do </a:t>
            </a:r>
            <a:r>
              <a:rPr lang="pt-BR" sz="5400" dirty="0" smtClean="0">
                <a:solidFill>
                  <a:schemeClr val="tx1"/>
                </a:solidFill>
                <a:effectLst>
                  <a:outerShdw blurRad="38100" dist="38100" dir="2700000" algn="tl">
                    <a:srgbClr val="000000">
                      <a:alpha val="43137"/>
                    </a:srgbClr>
                  </a:outerShdw>
                </a:effectLst>
                <a:latin typeface="Calibri" pitchFamily="34" charset="0"/>
              </a:rPr>
              <a:t>RDA</a:t>
            </a:r>
            <a:endParaRPr lang="pt-BR"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908619"/>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Utilização do RDA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b="1" dirty="0"/>
              <a:t>Bibliotecas nacionais</a:t>
            </a:r>
          </a:p>
          <a:p>
            <a:pPr lvl="1"/>
            <a:r>
              <a:rPr lang="pt-BR" dirty="0"/>
              <a:t>Canadá, Inglaterra, Estados Unidos, Singapura, Austrália, Malásia, Filipinas</a:t>
            </a:r>
          </a:p>
          <a:p>
            <a:pPr lvl="1"/>
            <a:r>
              <a:rPr lang="pt-BR" dirty="0"/>
              <a:t>Alemanha, Holanda, Finlândia, Irlanda, Escócia</a:t>
            </a:r>
          </a:p>
          <a:p>
            <a:r>
              <a:rPr lang="pt-BR" b="1" dirty="0"/>
              <a:t>Outras bibliotecas</a:t>
            </a:r>
          </a:p>
          <a:p>
            <a:pPr lvl="1"/>
            <a:r>
              <a:rPr lang="pt-BR" i="1" dirty="0"/>
              <a:t>Cambridge </a:t>
            </a:r>
            <a:r>
              <a:rPr lang="pt-BR" i="1" dirty="0" err="1"/>
              <a:t>University</a:t>
            </a:r>
            <a:r>
              <a:rPr lang="pt-BR" i="1" dirty="0"/>
              <a:t> </a:t>
            </a:r>
            <a:r>
              <a:rPr lang="pt-BR" dirty="0"/>
              <a:t>(UK)</a:t>
            </a:r>
          </a:p>
          <a:p>
            <a:pPr lvl="1"/>
            <a:r>
              <a:rPr lang="pt-BR" i="1" dirty="0"/>
              <a:t>North Carolina </a:t>
            </a:r>
            <a:r>
              <a:rPr lang="pt-BR" i="1" dirty="0" err="1"/>
              <a:t>State</a:t>
            </a:r>
            <a:r>
              <a:rPr lang="pt-BR" i="1" dirty="0"/>
              <a:t> </a:t>
            </a:r>
            <a:r>
              <a:rPr lang="pt-BR" i="1" dirty="0" err="1"/>
              <a:t>University</a:t>
            </a:r>
            <a:r>
              <a:rPr lang="pt-BR" i="1" dirty="0"/>
              <a:t> </a:t>
            </a:r>
            <a:r>
              <a:rPr lang="pt-BR" dirty="0"/>
              <a:t>(US)</a:t>
            </a:r>
          </a:p>
          <a:p>
            <a:pPr lvl="1"/>
            <a:r>
              <a:rPr lang="pt-BR" i="1" dirty="0"/>
              <a:t>OLIS/</a:t>
            </a:r>
            <a:r>
              <a:rPr lang="pt-BR" i="1" dirty="0" err="1"/>
              <a:t>Bodleian</a:t>
            </a:r>
            <a:r>
              <a:rPr lang="pt-BR" i="1" dirty="0"/>
              <a:t> Library </a:t>
            </a:r>
            <a:r>
              <a:rPr lang="pt-BR" dirty="0"/>
              <a:t>(UK)</a:t>
            </a:r>
          </a:p>
          <a:p>
            <a:pPr lvl="1"/>
            <a:r>
              <a:rPr lang="pt-BR" i="1" dirty="0" err="1"/>
              <a:t>University</a:t>
            </a:r>
            <a:r>
              <a:rPr lang="pt-BR" i="1" dirty="0"/>
              <a:t> </a:t>
            </a:r>
            <a:r>
              <a:rPr lang="pt-BR" i="1" dirty="0" err="1"/>
              <a:t>of</a:t>
            </a:r>
            <a:r>
              <a:rPr lang="pt-BR" i="1" dirty="0"/>
              <a:t> Chicago </a:t>
            </a:r>
            <a:r>
              <a:rPr lang="pt-BR" dirty="0"/>
              <a:t>(US)</a:t>
            </a:r>
          </a:p>
          <a:p>
            <a:pPr lvl="1"/>
            <a:r>
              <a:rPr lang="pt-BR" dirty="0" smtClean="0"/>
              <a:t>...</a:t>
            </a:r>
            <a:endParaRPr lang="pt-BR" dirty="0"/>
          </a:p>
        </p:txBody>
      </p:sp>
      <p:sp>
        <p:nvSpPr>
          <p:cNvPr id="4" name="Retângulo 3"/>
          <p:cNvSpPr/>
          <p:nvPr/>
        </p:nvSpPr>
        <p:spPr>
          <a:xfrm>
            <a:off x="5243343" y="5795972"/>
            <a:ext cx="3865161" cy="369332"/>
          </a:xfrm>
          <a:prstGeom prst="rect">
            <a:avLst/>
          </a:prstGeom>
        </p:spPr>
        <p:txBody>
          <a:bodyPr wrap="none">
            <a:spAutoFit/>
          </a:bodyPr>
          <a:lstStyle/>
          <a:p>
            <a:r>
              <a:rPr lang="pt-BR" dirty="0">
                <a:hlinkClick r:id="rId2"/>
              </a:rPr>
              <a:t>http://rdatoolkit.org/RDA_institutions</a:t>
            </a:r>
            <a:endParaRPr lang="pt-BR" dirty="0"/>
          </a:p>
        </p:txBody>
      </p:sp>
    </p:spTree>
    <p:extLst>
      <p:ext uri="{BB962C8B-B14F-4D97-AF65-F5344CB8AC3E}">
        <p14:creationId xmlns:p14="http://schemas.microsoft.com/office/powerpoint/2010/main" val="162845383"/>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Biblioteca Nacional da Colômbia</a:t>
            </a:r>
            <a:endParaRPr lang="pt-BR" dirty="0"/>
          </a:p>
        </p:txBody>
      </p:sp>
      <p:sp>
        <p:nvSpPr>
          <p:cNvPr id="3" name="Espaço Reservado para Conteúdo 2"/>
          <p:cNvSpPr>
            <a:spLocks noGrp="1"/>
          </p:cNvSpPr>
          <p:nvPr>
            <p:ph idx="1"/>
          </p:nvPr>
        </p:nvSpPr>
        <p:spPr>
          <a:xfrm>
            <a:off x="107504" y="1340768"/>
            <a:ext cx="8856984" cy="4680520"/>
          </a:xfrm>
        </p:spPr>
        <p:txBody>
          <a:bodyPr>
            <a:noAutofit/>
          </a:bodyPr>
          <a:lstStyle/>
          <a:p>
            <a:pPr marL="0" indent="0">
              <a:buNone/>
            </a:pPr>
            <a:r>
              <a:rPr lang="es-ES" sz="1700" dirty="0"/>
              <a:t>REQUISITOS DE PARTICIPACIÓN </a:t>
            </a:r>
          </a:p>
          <a:p>
            <a:r>
              <a:rPr lang="es-ES" sz="1700" dirty="0" smtClean="0"/>
              <a:t>[…] </a:t>
            </a:r>
            <a:r>
              <a:rPr lang="es-ES" sz="1700" dirty="0"/>
              <a:t>bibliotecas universitarias, </a:t>
            </a:r>
            <a:r>
              <a:rPr lang="es-ES" sz="1700" dirty="0" smtClean="0"/>
              <a:t>escolares</a:t>
            </a:r>
            <a:r>
              <a:rPr lang="es-ES" sz="1700" dirty="0"/>
              <a:t>, </a:t>
            </a:r>
            <a:r>
              <a:rPr lang="es-ES" sz="1700" dirty="0" smtClean="0"/>
              <a:t>públicas</a:t>
            </a:r>
            <a:r>
              <a:rPr lang="es-ES" sz="1700" dirty="0"/>
              <a:t>, </a:t>
            </a:r>
            <a:r>
              <a:rPr lang="es-ES" sz="1700" dirty="0" smtClean="0"/>
              <a:t>especializadas </a:t>
            </a:r>
            <a:r>
              <a:rPr lang="es-ES" sz="1700" dirty="0"/>
              <a:t>y centros de </a:t>
            </a:r>
            <a:r>
              <a:rPr lang="es-ES" sz="1700" dirty="0" smtClean="0"/>
              <a:t>documentación:</a:t>
            </a:r>
            <a:endParaRPr lang="es-ES" sz="1700" dirty="0"/>
          </a:p>
          <a:p>
            <a:r>
              <a:rPr lang="es-ES" sz="1700" dirty="0" smtClean="0"/>
              <a:t>Tener </a:t>
            </a:r>
            <a:r>
              <a:rPr lang="es-ES" sz="1700" dirty="0"/>
              <a:t>al menos </a:t>
            </a:r>
            <a:r>
              <a:rPr lang="es-ES" sz="1700" b="1" dirty="0">
                <a:solidFill>
                  <a:srgbClr val="FFFF00"/>
                </a:solidFill>
              </a:rPr>
              <a:t>una suscripción activa a RDA </a:t>
            </a:r>
            <a:r>
              <a:rPr lang="es-ES" sz="1700" b="1" dirty="0" err="1">
                <a:solidFill>
                  <a:srgbClr val="FFFF00"/>
                </a:solidFill>
              </a:rPr>
              <a:t>Toolkit</a:t>
            </a:r>
            <a:r>
              <a:rPr lang="es-ES" sz="1700" b="1" dirty="0">
                <a:solidFill>
                  <a:srgbClr val="FFFF00"/>
                </a:solidFill>
              </a:rPr>
              <a:t> </a:t>
            </a:r>
            <a:r>
              <a:rPr lang="es-ES" sz="1700" dirty="0"/>
              <a:t>o la </a:t>
            </a:r>
            <a:r>
              <a:rPr lang="es-ES" sz="1700" b="1" dirty="0">
                <a:solidFill>
                  <a:srgbClr val="FFFF00"/>
                </a:solidFill>
              </a:rPr>
              <a:t>versión oficial impresa de  </a:t>
            </a:r>
            <a:r>
              <a:rPr lang="es-ES" sz="1700" b="1" dirty="0" smtClean="0">
                <a:solidFill>
                  <a:srgbClr val="FFFF00"/>
                </a:solidFill>
              </a:rPr>
              <a:t>RDA</a:t>
            </a:r>
            <a:endParaRPr lang="es-ES" sz="1700" b="1" dirty="0">
              <a:solidFill>
                <a:srgbClr val="FFFF00"/>
              </a:solidFill>
            </a:endParaRPr>
          </a:p>
          <a:p>
            <a:r>
              <a:rPr lang="es-ES" sz="1700" dirty="0" smtClean="0"/>
              <a:t>Disponibilidad </a:t>
            </a:r>
            <a:r>
              <a:rPr lang="es-ES" sz="1700" dirty="0"/>
              <a:t>de una (1) persona que cumpla los siguientes requisitos</a:t>
            </a:r>
            <a:r>
              <a:rPr lang="es-ES" sz="1700" dirty="0" smtClean="0"/>
              <a:t>:</a:t>
            </a:r>
            <a:endParaRPr lang="es-ES" sz="1700" dirty="0"/>
          </a:p>
          <a:p>
            <a:pPr lvl="1"/>
            <a:r>
              <a:rPr lang="es-ES" sz="1700" dirty="0" smtClean="0"/>
              <a:t>Trabaje </a:t>
            </a:r>
            <a:r>
              <a:rPr lang="es-ES" sz="1700" dirty="0"/>
              <a:t>en </a:t>
            </a:r>
            <a:r>
              <a:rPr lang="es-ES" sz="1700" dirty="0" smtClean="0"/>
              <a:t>catalogación</a:t>
            </a:r>
            <a:endParaRPr lang="es-ES" sz="1700" dirty="0"/>
          </a:p>
          <a:p>
            <a:pPr lvl="1"/>
            <a:r>
              <a:rPr lang="es-ES" sz="1700" dirty="0" smtClean="0"/>
              <a:t>Posea </a:t>
            </a:r>
            <a:r>
              <a:rPr lang="es-ES" sz="1700" dirty="0"/>
              <a:t>conocimientos altos en Reglas de Catalogación Angloamericanas y Formato MARC21 bibliográfico y de autoridad</a:t>
            </a:r>
          </a:p>
          <a:p>
            <a:pPr lvl="1"/>
            <a:r>
              <a:rPr lang="es-ES" sz="1700" dirty="0" smtClean="0"/>
              <a:t>Nivel </a:t>
            </a:r>
            <a:r>
              <a:rPr lang="es-ES" sz="1700" dirty="0"/>
              <a:t>medio-alto de comprensión de lectura de inglés técnico </a:t>
            </a:r>
          </a:p>
          <a:p>
            <a:r>
              <a:rPr lang="es-ES" sz="1700" dirty="0" smtClean="0"/>
              <a:t>Disponibilidad </a:t>
            </a:r>
            <a:r>
              <a:rPr lang="es-ES" sz="1700" dirty="0"/>
              <a:t>de tiempo para recibir la capacitación sobre RDA y elaborar registros en RDA durante un período aproximado de dos (2) meses así:</a:t>
            </a:r>
          </a:p>
          <a:p>
            <a:pPr lvl="1"/>
            <a:r>
              <a:rPr lang="es-ES" sz="1700" dirty="0" smtClean="0"/>
              <a:t>Capacitación</a:t>
            </a:r>
            <a:r>
              <a:rPr lang="es-ES" sz="1700" dirty="0"/>
              <a:t>: una semana</a:t>
            </a:r>
          </a:p>
          <a:p>
            <a:pPr lvl="1"/>
            <a:r>
              <a:rPr lang="es-ES" sz="1700" dirty="0" smtClean="0"/>
              <a:t>Elaboración </a:t>
            </a:r>
            <a:r>
              <a:rPr lang="es-ES" sz="1700" dirty="0"/>
              <a:t>de registros (2 meses)</a:t>
            </a:r>
          </a:p>
          <a:p>
            <a:pPr lvl="1"/>
            <a:r>
              <a:rPr lang="es-ES" sz="1700" dirty="0" smtClean="0"/>
              <a:t>Resultados </a:t>
            </a:r>
            <a:r>
              <a:rPr lang="es-ES" sz="1700" dirty="0"/>
              <a:t>y conclusiones (15 días) </a:t>
            </a:r>
          </a:p>
          <a:p>
            <a:pPr lvl="1"/>
            <a:r>
              <a:rPr lang="es-ES" sz="1700" dirty="0" smtClean="0"/>
              <a:t>El </a:t>
            </a:r>
            <a:r>
              <a:rPr lang="es-ES" sz="1700" dirty="0"/>
              <a:t>Sistema Integrado de Bibliotecas (ILS) de la institución participe debe estar adaptado para la captura de los nuevos campos RDA en el formato MARC21 de acuerdo con las directrices publicadas por LC</a:t>
            </a:r>
            <a:r>
              <a:rPr lang="es-ES" sz="1700" dirty="0" smtClean="0"/>
              <a:t>.</a:t>
            </a:r>
            <a:endParaRPr lang="es-ES" sz="1700" dirty="0"/>
          </a:p>
        </p:txBody>
      </p:sp>
      <p:sp>
        <p:nvSpPr>
          <p:cNvPr id="4" name="Retângulo 3"/>
          <p:cNvSpPr/>
          <p:nvPr/>
        </p:nvSpPr>
        <p:spPr>
          <a:xfrm>
            <a:off x="0" y="6381328"/>
            <a:ext cx="9144000" cy="369332"/>
          </a:xfrm>
          <a:prstGeom prst="rect">
            <a:avLst/>
          </a:prstGeom>
          <a:solidFill>
            <a:srgbClr val="002060"/>
          </a:solidFill>
        </p:spPr>
        <p:txBody>
          <a:bodyPr wrap="square">
            <a:spAutoFit/>
          </a:bodyPr>
          <a:lstStyle/>
          <a:p>
            <a:pPr algn="ctr"/>
            <a:r>
              <a:rPr lang="pt-BR" dirty="0" smtClean="0"/>
              <a:t>www.bibliotecanacional.gov.co/content/piloto-para-la-implementaci%C3%B3n-de-rda</a:t>
            </a:r>
            <a:endParaRPr lang="pt-BR" dirty="0"/>
          </a:p>
        </p:txBody>
      </p:sp>
    </p:spTree>
    <p:extLst>
      <p:ext uri="{BB962C8B-B14F-4D97-AF65-F5344CB8AC3E}">
        <p14:creationId xmlns:p14="http://schemas.microsoft.com/office/powerpoint/2010/main" val="88772426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388" t="21199" r="51103" b="35965"/>
          <a:stretch/>
        </p:blipFill>
        <p:spPr>
          <a:xfrm>
            <a:off x="1259632" y="1916832"/>
            <a:ext cx="6336704" cy="4676742"/>
          </a:xfrm>
          <a:prstGeom prst="rect">
            <a:avLst/>
          </a:prstGeom>
        </p:spPr>
      </p:pic>
      <p:sp>
        <p:nvSpPr>
          <p:cNvPr id="2" name="Título 1"/>
          <p:cNvSpPr>
            <a:spLocks noGrp="1"/>
          </p:cNvSpPr>
          <p:nvPr>
            <p:ph type="title"/>
          </p:nvPr>
        </p:nvSpPr>
        <p:spPr/>
        <p:txBody>
          <a:bodyPr/>
          <a:lstStyle/>
          <a:p>
            <a:r>
              <a:rPr lang="pt-BR" dirty="0"/>
              <a:t>Utilização do RDA</a:t>
            </a:r>
          </a:p>
        </p:txBody>
      </p:sp>
      <p:sp>
        <p:nvSpPr>
          <p:cNvPr id="3" name="Espaço Reservado para Conteúdo 2"/>
          <p:cNvSpPr>
            <a:spLocks noGrp="1"/>
          </p:cNvSpPr>
          <p:nvPr>
            <p:ph idx="1"/>
          </p:nvPr>
        </p:nvSpPr>
        <p:spPr>
          <a:xfrm>
            <a:off x="211871" y="1359542"/>
            <a:ext cx="8515350" cy="539189"/>
          </a:xfrm>
        </p:spPr>
        <p:txBody>
          <a:bodyPr anchor="t">
            <a:normAutofit/>
          </a:bodyPr>
          <a:lstStyle/>
          <a:p>
            <a:r>
              <a:rPr lang="pt-BR" sz="2400" dirty="0" smtClean="0"/>
              <a:t>No Brasil: Universidade de Caxias do Sul</a:t>
            </a:r>
          </a:p>
        </p:txBody>
      </p:sp>
      <p:sp>
        <p:nvSpPr>
          <p:cNvPr id="5" name="Retângulo 4"/>
          <p:cNvSpPr/>
          <p:nvPr/>
        </p:nvSpPr>
        <p:spPr>
          <a:xfrm>
            <a:off x="7067170" y="6165304"/>
            <a:ext cx="2091983" cy="461665"/>
          </a:xfrm>
          <a:prstGeom prst="rect">
            <a:avLst/>
          </a:prstGeom>
        </p:spPr>
        <p:txBody>
          <a:bodyPr wrap="none">
            <a:spAutoFit/>
          </a:bodyPr>
          <a:lstStyle/>
          <a:p>
            <a:pPr lvl="1" algn="r"/>
            <a:r>
              <a:rPr lang="pt-BR" sz="2400" dirty="0">
                <a:latin typeface="Calibri" pitchFamily="34" charset="0"/>
                <a:hlinkClick r:id="rId5"/>
              </a:rPr>
              <a:t>Votto, 2013</a:t>
            </a:r>
            <a:endParaRPr lang="pt-BR" sz="2400" dirty="0">
              <a:latin typeface="Calibri" pitchFamily="34" charset="0"/>
            </a:endParaRPr>
          </a:p>
        </p:txBody>
      </p:sp>
    </p:spTree>
    <p:extLst>
      <p:ext uri="{BB962C8B-B14F-4D97-AF65-F5344CB8AC3E}">
        <p14:creationId xmlns:p14="http://schemas.microsoft.com/office/powerpoint/2010/main" val="1849586076"/>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Transição</a:t>
            </a:r>
            <a:endParaRPr lang="pt-BR" dirty="0"/>
          </a:p>
        </p:txBody>
      </p:sp>
      <p:sp>
        <p:nvSpPr>
          <p:cNvPr id="3" name="Espaço Reservado para Conteúdo 2"/>
          <p:cNvSpPr>
            <a:spLocks noGrp="1"/>
          </p:cNvSpPr>
          <p:nvPr>
            <p:ph idx="1"/>
          </p:nvPr>
        </p:nvSpPr>
        <p:spPr/>
        <p:txBody>
          <a:bodyPr/>
          <a:lstStyle/>
          <a:p>
            <a:pPr>
              <a:spcBef>
                <a:spcPts val="1800"/>
              </a:spcBef>
              <a:spcAft>
                <a:spcPts val="1800"/>
              </a:spcAft>
            </a:pPr>
            <a:r>
              <a:rPr lang="pt-BR" dirty="0" smtClean="0"/>
              <a:t>Catálogos “mistos”</a:t>
            </a:r>
          </a:p>
          <a:p>
            <a:pPr>
              <a:spcBef>
                <a:spcPts val="1800"/>
              </a:spcBef>
              <a:spcAft>
                <a:spcPts val="1800"/>
              </a:spcAft>
            </a:pPr>
            <a:r>
              <a:rPr lang="pt-BR" dirty="0" smtClean="0"/>
              <a:t>Alterações automáticas nos registros já existentes?</a:t>
            </a:r>
          </a:p>
          <a:p>
            <a:pPr>
              <a:spcBef>
                <a:spcPts val="1800"/>
              </a:spcBef>
              <a:spcAft>
                <a:spcPts val="1800"/>
              </a:spcAft>
            </a:pPr>
            <a:r>
              <a:rPr lang="pt-BR" dirty="0" smtClean="0"/>
              <a:t>Registros híbridos</a:t>
            </a:r>
            <a:endParaRPr lang="pt-BR" dirty="0"/>
          </a:p>
        </p:txBody>
      </p:sp>
    </p:spTree>
    <p:extLst>
      <p:ext uri="{BB962C8B-B14F-4D97-AF65-F5344CB8AC3E}">
        <p14:creationId xmlns:p14="http://schemas.microsoft.com/office/powerpoint/2010/main" val="2184046375"/>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FF00"/>
                </a:solidFill>
              </a:rPr>
              <a:t>Desafios</a:t>
            </a:r>
            <a:endParaRPr lang="pt-BR" dirty="0">
              <a:solidFill>
                <a:srgbClr val="FFFF00"/>
              </a:solidFill>
            </a:endParaRPr>
          </a:p>
        </p:txBody>
      </p:sp>
      <p:sp>
        <p:nvSpPr>
          <p:cNvPr id="3" name="Espaço Reservado para Conteúdo 2"/>
          <p:cNvSpPr>
            <a:spLocks noGrp="1"/>
          </p:cNvSpPr>
          <p:nvPr>
            <p:ph idx="1"/>
          </p:nvPr>
        </p:nvSpPr>
        <p:spPr/>
        <p:txBody>
          <a:bodyPr/>
          <a:lstStyle/>
          <a:p>
            <a:r>
              <a:rPr lang="pt-BR" dirty="0"/>
              <a:t>Criação/adaptação dos formatos</a:t>
            </a:r>
          </a:p>
          <a:p>
            <a:r>
              <a:rPr lang="pt-BR" dirty="0"/>
              <a:t>Adequação dos sistemas de bibliotecas</a:t>
            </a:r>
          </a:p>
          <a:p>
            <a:pPr lvl="1"/>
            <a:r>
              <a:rPr lang="pt-BR" dirty="0"/>
              <a:t>Catalogadores e usuários finais</a:t>
            </a:r>
          </a:p>
          <a:p>
            <a:r>
              <a:rPr lang="pt-BR" dirty="0"/>
              <a:t>Capacitações</a:t>
            </a:r>
          </a:p>
          <a:p>
            <a:r>
              <a:rPr lang="pt-BR" dirty="0" smtClean="0"/>
              <a:t>Tradução brasileira</a:t>
            </a:r>
            <a:endParaRPr lang="pt-BR" dirty="0"/>
          </a:p>
          <a:p>
            <a:r>
              <a:rPr lang="pt-BR" dirty="0"/>
              <a:t>Benefícios </a:t>
            </a:r>
            <a:r>
              <a:rPr lang="pt-BR" dirty="0" smtClean="0"/>
              <a:t>[</a:t>
            </a:r>
            <a:r>
              <a:rPr lang="pt-BR" b="1" dirty="0" smtClean="0">
                <a:solidFill>
                  <a:srgbClr val="FFFF00"/>
                </a:solidFill>
              </a:rPr>
              <a:t>intangíveis?</a:t>
            </a:r>
            <a:r>
              <a:rPr lang="pt-BR" dirty="0" smtClean="0"/>
              <a:t>] perceptíveis </a:t>
            </a:r>
            <a:r>
              <a:rPr lang="pt-BR" dirty="0"/>
              <a:t>somente a longo </a:t>
            </a:r>
            <a:r>
              <a:rPr lang="pt-BR" dirty="0" smtClean="0"/>
              <a:t>prazo</a:t>
            </a:r>
            <a:endParaRPr lang="pt-BR" dirty="0"/>
          </a:p>
        </p:txBody>
      </p:sp>
    </p:spTree>
    <p:extLst>
      <p:ext uri="{BB962C8B-B14F-4D97-AF65-F5344CB8AC3E}">
        <p14:creationId xmlns:p14="http://schemas.microsoft.com/office/powerpoint/2010/main" val="2886799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Registro bibliográfico atual</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33" t="1324"/>
          <a:stretch/>
        </p:blipFill>
        <p:spPr bwMode="auto">
          <a:xfrm>
            <a:off x="198202" y="1270000"/>
            <a:ext cx="6606046" cy="54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o 4"/>
          <p:cNvGrpSpPr/>
          <p:nvPr/>
        </p:nvGrpSpPr>
        <p:grpSpPr>
          <a:xfrm>
            <a:off x="6174532" y="2384884"/>
            <a:ext cx="2513404" cy="3047412"/>
            <a:chOff x="6174532" y="2384884"/>
            <a:chExt cx="2513404" cy="3047412"/>
          </a:xfrm>
        </p:grpSpPr>
        <p:pic>
          <p:nvPicPr>
            <p:cNvPr id="3074" name="Picture 2" descr="http://cover.livrariacultura.com.br/imagens/imagem/capas_lg/131/15056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532" y="2384884"/>
              <a:ext cx="1287560" cy="1944216"/>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2" descr="http://cover.livrariacultura.com.br/imagens/imagem/capas_lg/131/15056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147" y="2752616"/>
              <a:ext cx="1287560" cy="1944216"/>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7" name="Picture 2" descr="http://cover.livrariacultura.com.br/imagens/imagem/capas_lg/131/15056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762" y="3120348"/>
              <a:ext cx="1287560" cy="1944216"/>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8" name="Picture 2" descr="http://cover.livrariacultura.com.br/imagens/imagem/capas_lg/131/15056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376" y="3488080"/>
              <a:ext cx="1287560" cy="1944216"/>
            </a:xfrm>
            <a:prstGeom prst="rect">
              <a:avLst/>
            </a:prstGeom>
            <a:noFill/>
            <a:ln>
              <a:noFill/>
            </a:ln>
            <a:effectLst>
              <a:outerShdw blurRad="203200" dist="889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7133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0" y="3942184"/>
            <a:ext cx="9108504" cy="1143000"/>
          </a:xfrm>
        </p:spPr>
        <p:txBody>
          <a:bodyPr anchor="ctr">
            <a:normAutofit/>
          </a:bodyPr>
          <a:lstStyle/>
          <a:p>
            <a:pPr algn="ctr"/>
            <a:r>
              <a:rPr lang="pt-BR" sz="5400" dirty="0" err="1" smtClean="0">
                <a:solidFill>
                  <a:schemeClr val="tx1"/>
                </a:solidFill>
                <a:effectLst>
                  <a:outerShdw blurRad="38100" dist="38100" dir="2700000" algn="tl">
                    <a:srgbClr val="000000">
                      <a:alpha val="43137"/>
                    </a:srgbClr>
                  </a:outerShdw>
                </a:effectLst>
                <a:latin typeface="Calibri" pitchFamily="34" charset="0"/>
              </a:rPr>
              <a:t>Quiz</a:t>
            </a:r>
            <a:endParaRPr lang="pt-BR"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734678"/>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Pergunta 1</a:t>
            </a:r>
            <a:endParaRPr lang="pt-BR" dirty="0"/>
          </a:p>
        </p:txBody>
      </p:sp>
      <p:sp>
        <p:nvSpPr>
          <p:cNvPr id="3" name="Espaço Reservado para Conteúdo 2"/>
          <p:cNvSpPr>
            <a:spLocks noGrp="1"/>
          </p:cNvSpPr>
          <p:nvPr>
            <p:ph idx="1"/>
          </p:nvPr>
        </p:nvSpPr>
        <p:spPr/>
        <p:txBody>
          <a:bodyPr/>
          <a:lstStyle/>
          <a:p>
            <a:pPr marL="0" indent="0" algn="ctr">
              <a:spcAft>
                <a:spcPts val="1800"/>
              </a:spcAft>
              <a:buNone/>
            </a:pPr>
            <a:r>
              <a:rPr lang="pt-BR" b="1" dirty="0" smtClean="0">
                <a:solidFill>
                  <a:srgbClr val="FFFF00"/>
                </a:solidFill>
              </a:rPr>
              <a:t>Podemos afirmar que o RDA pretende:</a:t>
            </a:r>
          </a:p>
          <a:p>
            <a:pPr lvl="1"/>
            <a:r>
              <a:rPr lang="pt-BR" dirty="0" smtClean="0"/>
              <a:t>A) Substituir o MARC 21 </a:t>
            </a:r>
          </a:p>
          <a:p>
            <a:pPr lvl="1"/>
            <a:r>
              <a:rPr lang="pt-BR" dirty="0" smtClean="0"/>
              <a:t>B) Substituir o AACR2r</a:t>
            </a:r>
          </a:p>
          <a:p>
            <a:pPr lvl="1"/>
            <a:r>
              <a:rPr lang="pt-BR" dirty="0" smtClean="0"/>
              <a:t>C) Substituir o FRBR</a:t>
            </a:r>
          </a:p>
          <a:p>
            <a:pPr lvl="1"/>
            <a:r>
              <a:rPr lang="pt-BR" dirty="0" smtClean="0"/>
              <a:t>D) Substituir as </a:t>
            </a:r>
            <a:r>
              <a:rPr lang="pt-BR" dirty="0" err="1" smtClean="0"/>
              <a:t>ISBDs</a:t>
            </a:r>
            <a:endParaRPr lang="pt-BR" dirty="0" smtClean="0"/>
          </a:p>
          <a:p>
            <a:pPr lvl="1"/>
            <a:r>
              <a:rPr lang="pt-BR" dirty="0" smtClean="0"/>
              <a:t>E) Substituir os </a:t>
            </a:r>
            <a:r>
              <a:rPr lang="pt-BR" dirty="0" err="1" smtClean="0"/>
              <a:t>OPACs</a:t>
            </a:r>
            <a:endParaRPr lang="pt-BR" dirty="0" smtClean="0"/>
          </a:p>
        </p:txBody>
      </p:sp>
    </p:spTree>
    <p:extLst>
      <p:ext uri="{BB962C8B-B14F-4D97-AF65-F5344CB8AC3E}">
        <p14:creationId xmlns:p14="http://schemas.microsoft.com/office/powerpoint/2010/main" val="22386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2</a:t>
            </a:r>
            <a:endParaRPr lang="pt-BR" dirty="0"/>
          </a:p>
        </p:txBody>
      </p:sp>
      <p:sp>
        <p:nvSpPr>
          <p:cNvPr id="3" name="Espaço Reservado para Conteúdo 2"/>
          <p:cNvSpPr>
            <a:spLocks noGrp="1"/>
          </p:cNvSpPr>
          <p:nvPr>
            <p:ph idx="1"/>
          </p:nvPr>
        </p:nvSpPr>
        <p:spPr/>
        <p:txBody>
          <a:bodyPr>
            <a:normAutofit/>
          </a:bodyPr>
          <a:lstStyle/>
          <a:p>
            <a:pPr marL="0" indent="0" algn="ctr">
              <a:spcAft>
                <a:spcPts val="1800"/>
              </a:spcAft>
              <a:buNone/>
            </a:pPr>
            <a:r>
              <a:rPr lang="pt-BR" b="1" dirty="0" smtClean="0">
                <a:solidFill>
                  <a:srgbClr val="FFFF00"/>
                </a:solidFill>
              </a:rPr>
              <a:t>Qual das alternativas melhor descreve a estrutura do RDA:</a:t>
            </a:r>
          </a:p>
          <a:p>
            <a:pPr lvl="1"/>
            <a:r>
              <a:rPr lang="pt-BR" dirty="0" smtClean="0"/>
              <a:t>A) Campos, subcampos e elementos</a:t>
            </a:r>
          </a:p>
          <a:p>
            <a:pPr lvl="1"/>
            <a:r>
              <a:rPr lang="pt-BR" dirty="0" smtClean="0"/>
              <a:t>B) Áreas, elementos, zonas e grupos</a:t>
            </a:r>
          </a:p>
          <a:p>
            <a:pPr lvl="1"/>
            <a:r>
              <a:rPr lang="pt-BR" dirty="0" smtClean="0"/>
              <a:t>C) Seções, capítulos, elementos e apêndices </a:t>
            </a:r>
          </a:p>
          <a:p>
            <a:pPr lvl="1"/>
            <a:r>
              <a:rPr lang="pt-BR" dirty="0" smtClean="0"/>
              <a:t>D) Parte I, parte II e apêndices</a:t>
            </a:r>
          </a:p>
          <a:p>
            <a:pPr lvl="1"/>
            <a:r>
              <a:rPr lang="pt-BR" dirty="0" smtClean="0"/>
              <a:t>E) Entidades, relacionamentos e atributos</a:t>
            </a:r>
            <a:endParaRPr lang="pt-BR" dirty="0"/>
          </a:p>
        </p:txBody>
      </p:sp>
    </p:spTree>
    <p:extLst>
      <p:ext uri="{BB962C8B-B14F-4D97-AF65-F5344CB8AC3E}">
        <p14:creationId xmlns:p14="http://schemas.microsoft.com/office/powerpoint/2010/main" val="36277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3</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lgn="ctr">
              <a:spcAft>
                <a:spcPts val="1800"/>
              </a:spcAft>
              <a:buNone/>
            </a:pPr>
            <a:r>
              <a:rPr lang="pt-BR" b="1" dirty="0" smtClean="0">
                <a:solidFill>
                  <a:srgbClr val="FFFF00"/>
                </a:solidFill>
              </a:rPr>
              <a:t>Qual das alternativas apresenta elementos que não estavam disponíveis no AACR2r:</a:t>
            </a:r>
          </a:p>
          <a:p>
            <a:r>
              <a:rPr lang="pt-BR" dirty="0" smtClean="0"/>
              <a:t>A) Tipo de conteúdo, tipo de mídia e tipo de suporte</a:t>
            </a:r>
          </a:p>
          <a:p>
            <a:r>
              <a:rPr lang="pt-BR" dirty="0" smtClean="0"/>
              <a:t>B) Título principal e designação geral do material</a:t>
            </a:r>
          </a:p>
          <a:p>
            <a:r>
              <a:rPr lang="pt-BR" dirty="0" smtClean="0"/>
              <a:t>C) Numeração dentro da série e tipo de mídia</a:t>
            </a:r>
          </a:p>
          <a:p>
            <a:r>
              <a:rPr lang="pt-BR" dirty="0" smtClean="0"/>
              <a:t>D) Indicação de responsabilidade relativa à série e características do arquivo digital</a:t>
            </a:r>
          </a:p>
          <a:p>
            <a:r>
              <a:rPr lang="pt-BR" dirty="0" smtClean="0"/>
              <a:t>E) Nenhuma das anteriores</a:t>
            </a:r>
            <a:endParaRPr lang="pt-BR" dirty="0"/>
          </a:p>
        </p:txBody>
      </p:sp>
    </p:spTree>
    <p:extLst>
      <p:ext uri="{BB962C8B-B14F-4D97-AF65-F5344CB8AC3E}">
        <p14:creationId xmlns:p14="http://schemas.microsoft.com/office/powerpoint/2010/main" val="39775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4</a:t>
            </a:r>
            <a:endParaRPr lang="pt-BR" dirty="0"/>
          </a:p>
        </p:txBody>
      </p:sp>
      <p:sp>
        <p:nvSpPr>
          <p:cNvPr id="3" name="Espaço Reservado para Conteúdo 2"/>
          <p:cNvSpPr>
            <a:spLocks noGrp="1"/>
          </p:cNvSpPr>
          <p:nvPr>
            <p:ph idx="1"/>
          </p:nvPr>
        </p:nvSpPr>
        <p:spPr/>
        <p:txBody>
          <a:bodyPr>
            <a:normAutofit/>
          </a:bodyPr>
          <a:lstStyle/>
          <a:p>
            <a:pPr marL="0" indent="0" algn="ctr">
              <a:lnSpc>
                <a:spcPct val="80000"/>
              </a:lnSpc>
              <a:spcAft>
                <a:spcPts val="1800"/>
              </a:spcAft>
              <a:buNone/>
            </a:pPr>
            <a:r>
              <a:rPr lang="pt-BR" sz="3000" b="1" dirty="0">
                <a:solidFill>
                  <a:srgbClr val="FFFF00"/>
                </a:solidFill>
              </a:rPr>
              <a:t>O que é utilizado no RDA para explicitar a natureza dos relacionamentos entre as entidades?</a:t>
            </a:r>
          </a:p>
          <a:p>
            <a:pPr lvl="1"/>
            <a:r>
              <a:rPr lang="pt-BR" dirty="0" smtClean="0"/>
              <a:t>A) Relacionamentos principais</a:t>
            </a:r>
          </a:p>
          <a:p>
            <a:pPr lvl="1"/>
            <a:r>
              <a:rPr lang="pt-BR" dirty="0" smtClean="0"/>
              <a:t>B) Pontos de acesso</a:t>
            </a:r>
          </a:p>
          <a:p>
            <a:pPr lvl="1"/>
            <a:r>
              <a:rPr lang="pt-BR" dirty="0" smtClean="0"/>
              <a:t>C) Designadores de relacionamentos </a:t>
            </a:r>
          </a:p>
          <a:p>
            <a:pPr lvl="1"/>
            <a:r>
              <a:rPr lang="pt-BR" dirty="0" smtClean="0"/>
              <a:t>D) Entradas</a:t>
            </a:r>
          </a:p>
          <a:p>
            <a:pPr lvl="1"/>
            <a:r>
              <a:rPr lang="pt-BR" dirty="0" smtClean="0"/>
              <a:t>E) Atributos e relacionamentos</a:t>
            </a:r>
            <a:endParaRPr lang="pt-BR" dirty="0"/>
          </a:p>
        </p:txBody>
      </p:sp>
    </p:spTree>
    <p:extLst>
      <p:ext uri="{BB962C8B-B14F-4D97-AF65-F5344CB8AC3E}">
        <p14:creationId xmlns:p14="http://schemas.microsoft.com/office/powerpoint/2010/main" val="123875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a:t>
            </a:r>
            <a:r>
              <a:rPr lang="pt-BR" dirty="0"/>
              <a:t>5</a:t>
            </a:r>
          </a:p>
        </p:txBody>
      </p:sp>
      <p:sp>
        <p:nvSpPr>
          <p:cNvPr id="3" name="Espaço Reservado para Conteúdo 2"/>
          <p:cNvSpPr>
            <a:spLocks noGrp="1"/>
          </p:cNvSpPr>
          <p:nvPr>
            <p:ph idx="1"/>
          </p:nvPr>
        </p:nvSpPr>
        <p:spPr/>
        <p:txBody>
          <a:bodyPr>
            <a:normAutofit/>
          </a:bodyPr>
          <a:lstStyle/>
          <a:p>
            <a:pPr marL="0" indent="0" algn="ctr">
              <a:lnSpc>
                <a:spcPct val="80000"/>
              </a:lnSpc>
              <a:spcAft>
                <a:spcPts val="1800"/>
              </a:spcAft>
              <a:buNone/>
            </a:pPr>
            <a:r>
              <a:rPr lang="pt-BR" b="1" dirty="0">
                <a:solidFill>
                  <a:srgbClr val="FFFF00"/>
                </a:solidFill>
              </a:rPr>
              <a:t>O que são</a:t>
            </a:r>
            <a:r>
              <a:rPr lang="en-US" b="1" dirty="0">
                <a:solidFill>
                  <a:srgbClr val="FFFF00"/>
                </a:solidFill>
              </a:rPr>
              <a:t> </a:t>
            </a:r>
            <a:r>
              <a:rPr lang="en-US" b="1" i="1" dirty="0">
                <a:solidFill>
                  <a:srgbClr val="FFFF00"/>
                </a:solidFill>
              </a:rPr>
              <a:t>core elements </a:t>
            </a:r>
            <a:r>
              <a:rPr lang="pt-BR" b="1" dirty="0">
                <a:solidFill>
                  <a:srgbClr val="FFFF00"/>
                </a:solidFill>
              </a:rPr>
              <a:t>no RDA?</a:t>
            </a:r>
          </a:p>
          <a:p>
            <a:pPr lvl="1"/>
            <a:r>
              <a:rPr lang="pt-BR" dirty="0" smtClean="0"/>
              <a:t>A) Elementos opcionais</a:t>
            </a:r>
          </a:p>
          <a:p>
            <a:pPr lvl="1"/>
            <a:r>
              <a:rPr lang="pt-BR" dirty="0" smtClean="0"/>
              <a:t>B) Elementos adicionais </a:t>
            </a:r>
          </a:p>
          <a:p>
            <a:pPr lvl="1"/>
            <a:r>
              <a:rPr lang="pt-BR" dirty="0" smtClean="0"/>
              <a:t>C) Elementos especiais</a:t>
            </a:r>
          </a:p>
          <a:p>
            <a:pPr lvl="1"/>
            <a:r>
              <a:rPr lang="pt-BR" dirty="0" smtClean="0"/>
              <a:t>D) Elementos do padrão Dublin Core</a:t>
            </a:r>
          </a:p>
          <a:p>
            <a:pPr lvl="1"/>
            <a:r>
              <a:rPr lang="pt-BR" dirty="0" smtClean="0"/>
              <a:t>E) Elementos essenciais</a:t>
            </a:r>
            <a:endParaRPr lang="pt-BR" dirty="0"/>
          </a:p>
        </p:txBody>
      </p:sp>
    </p:spTree>
    <p:extLst>
      <p:ext uri="{BB962C8B-B14F-4D97-AF65-F5344CB8AC3E}">
        <p14:creationId xmlns:p14="http://schemas.microsoft.com/office/powerpoint/2010/main" val="138027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6</a:t>
            </a:r>
            <a:endParaRPr lang="pt-BR" dirty="0"/>
          </a:p>
        </p:txBody>
      </p:sp>
      <p:sp>
        <p:nvSpPr>
          <p:cNvPr id="3" name="Espaço Reservado para Conteúdo 2"/>
          <p:cNvSpPr>
            <a:spLocks noGrp="1"/>
          </p:cNvSpPr>
          <p:nvPr>
            <p:ph idx="1"/>
          </p:nvPr>
        </p:nvSpPr>
        <p:spPr/>
        <p:txBody>
          <a:bodyPr>
            <a:normAutofit/>
          </a:bodyPr>
          <a:lstStyle/>
          <a:p>
            <a:pPr marL="0" indent="0" algn="ctr">
              <a:lnSpc>
                <a:spcPct val="80000"/>
              </a:lnSpc>
              <a:spcAft>
                <a:spcPts val="1800"/>
              </a:spcAft>
              <a:buNone/>
            </a:pPr>
            <a:r>
              <a:rPr lang="pt-BR" sz="3000" b="1" dirty="0">
                <a:solidFill>
                  <a:srgbClr val="FFFF00"/>
                </a:solidFill>
              </a:rPr>
              <a:t>Quantas áreas de descrição são definidas no RDA?</a:t>
            </a:r>
          </a:p>
          <a:p>
            <a:pPr lvl="1"/>
            <a:r>
              <a:rPr lang="pt-BR" dirty="0" smtClean="0"/>
              <a:t>A) 8 áreas</a:t>
            </a:r>
          </a:p>
          <a:p>
            <a:pPr lvl="1"/>
            <a:r>
              <a:rPr lang="pt-BR" dirty="0" smtClean="0"/>
              <a:t>B) 11 áreas (uma para cada entidade)</a:t>
            </a:r>
          </a:p>
          <a:p>
            <a:pPr lvl="1"/>
            <a:r>
              <a:rPr lang="pt-BR" dirty="0" smtClean="0"/>
              <a:t>C) 10 áreas</a:t>
            </a:r>
          </a:p>
          <a:p>
            <a:pPr lvl="1"/>
            <a:r>
              <a:rPr lang="pt-BR" dirty="0" smtClean="0"/>
              <a:t>D) 4 áreas </a:t>
            </a:r>
            <a:r>
              <a:rPr lang="pt-BR" sz="2800" dirty="0" smtClean="0"/>
              <a:t>(obra, expressão, manifestação e item)</a:t>
            </a:r>
          </a:p>
          <a:p>
            <a:pPr lvl="1"/>
            <a:r>
              <a:rPr lang="pt-BR" dirty="0" smtClean="0"/>
              <a:t>E) Nenhuma</a:t>
            </a:r>
            <a:endParaRPr lang="pt-BR" dirty="0"/>
          </a:p>
        </p:txBody>
      </p:sp>
    </p:spTree>
    <p:extLst>
      <p:ext uri="{BB962C8B-B14F-4D97-AF65-F5344CB8AC3E}">
        <p14:creationId xmlns:p14="http://schemas.microsoft.com/office/powerpoint/2010/main" val="31582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7</a:t>
            </a:r>
            <a:endParaRPr lang="pt-BR" dirty="0"/>
          </a:p>
        </p:txBody>
      </p:sp>
      <p:sp>
        <p:nvSpPr>
          <p:cNvPr id="3" name="Espaço Reservado para Conteúdo 2"/>
          <p:cNvSpPr>
            <a:spLocks noGrp="1"/>
          </p:cNvSpPr>
          <p:nvPr>
            <p:ph idx="1"/>
          </p:nvPr>
        </p:nvSpPr>
        <p:spPr>
          <a:xfrm>
            <a:off x="282352" y="1412776"/>
            <a:ext cx="8579296" cy="4525963"/>
          </a:xfrm>
        </p:spPr>
        <p:txBody>
          <a:bodyPr>
            <a:normAutofit/>
          </a:bodyPr>
          <a:lstStyle/>
          <a:p>
            <a:pPr marL="0" indent="0" algn="ctr">
              <a:lnSpc>
                <a:spcPct val="80000"/>
              </a:lnSpc>
              <a:spcAft>
                <a:spcPts val="1800"/>
              </a:spcAft>
              <a:buNone/>
            </a:pPr>
            <a:r>
              <a:rPr lang="pt-BR" sz="3000" b="1" dirty="0">
                <a:solidFill>
                  <a:srgbClr val="FFFF00"/>
                </a:solidFill>
              </a:rPr>
              <a:t>Qual das alternativas </a:t>
            </a:r>
            <a:r>
              <a:rPr lang="pt-BR" sz="3000" b="1" dirty="0" smtClean="0">
                <a:solidFill>
                  <a:srgbClr val="FFFF00"/>
                </a:solidFill>
              </a:rPr>
              <a:t>apresenta </a:t>
            </a:r>
            <a:r>
              <a:rPr lang="pt-BR" sz="3000" b="1" dirty="0">
                <a:solidFill>
                  <a:srgbClr val="FFFF00"/>
                </a:solidFill>
              </a:rPr>
              <a:t>todos os dados de acordo com o RDA:</a:t>
            </a:r>
          </a:p>
          <a:p>
            <a:r>
              <a:rPr lang="pt-BR" sz="2800" dirty="0" smtClean="0"/>
              <a:t>A) 2. ed. </a:t>
            </a:r>
            <a:r>
              <a:rPr lang="pt-BR" sz="2800" b="1" dirty="0" smtClean="0">
                <a:solidFill>
                  <a:srgbClr val="FFFF00"/>
                </a:solidFill>
              </a:rPr>
              <a:t>|</a:t>
            </a:r>
            <a:r>
              <a:rPr lang="pt-BR" sz="2800" dirty="0" smtClean="0"/>
              <a:t> 465 páginas </a:t>
            </a:r>
            <a:r>
              <a:rPr lang="pt-BR" sz="2800" b="1" dirty="0">
                <a:solidFill>
                  <a:srgbClr val="FFFF00"/>
                </a:solidFill>
              </a:rPr>
              <a:t>| </a:t>
            </a:r>
            <a:r>
              <a:rPr lang="pt-BR" sz="2800" dirty="0" smtClean="0"/>
              <a:t>volume 5 </a:t>
            </a:r>
          </a:p>
          <a:p>
            <a:r>
              <a:rPr lang="pt-BR" sz="2800" dirty="0" smtClean="0"/>
              <a:t>B) </a:t>
            </a:r>
            <a:r>
              <a:rPr lang="pt-BR" sz="2800" dirty="0"/>
              <a:t>publicador não </a:t>
            </a:r>
            <a:r>
              <a:rPr lang="pt-BR" sz="2800" dirty="0" smtClean="0"/>
              <a:t>identificado </a:t>
            </a:r>
            <a:r>
              <a:rPr lang="pt-BR" sz="2800" b="1" dirty="0">
                <a:solidFill>
                  <a:srgbClr val="FFFF00"/>
                </a:solidFill>
              </a:rPr>
              <a:t>|</a:t>
            </a:r>
            <a:r>
              <a:rPr lang="pt-BR" sz="2800" dirty="0" smtClean="0"/>
              <a:t> il. </a:t>
            </a:r>
            <a:r>
              <a:rPr lang="pt-BR" sz="2800" b="1" dirty="0">
                <a:solidFill>
                  <a:srgbClr val="FFFF00"/>
                </a:solidFill>
              </a:rPr>
              <a:t>|</a:t>
            </a:r>
            <a:r>
              <a:rPr lang="pt-BR" sz="2800" dirty="0" smtClean="0"/>
              <a:t> 5ª ed.</a:t>
            </a:r>
          </a:p>
          <a:p>
            <a:r>
              <a:rPr lang="pt-BR" sz="2800" dirty="0" smtClean="0"/>
              <a:t>C) nova edição </a:t>
            </a:r>
            <a:r>
              <a:rPr lang="pt-BR" sz="2800" b="1" dirty="0">
                <a:solidFill>
                  <a:srgbClr val="FFFF00"/>
                </a:solidFill>
              </a:rPr>
              <a:t>|</a:t>
            </a:r>
            <a:r>
              <a:rPr lang="pt-BR" sz="2800" dirty="0" smtClean="0"/>
              <a:t> 159 folhas </a:t>
            </a:r>
            <a:r>
              <a:rPr lang="pt-BR" sz="2800" b="1" dirty="0">
                <a:solidFill>
                  <a:srgbClr val="FFFF00"/>
                </a:solidFill>
              </a:rPr>
              <a:t>|</a:t>
            </a:r>
            <a:r>
              <a:rPr lang="pt-BR" sz="2800" dirty="0" smtClean="0">
                <a:solidFill>
                  <a:schemeClr val="bg1">
                    <a:lumMod val="75000"/>
                  </a:schemeClr>
                </a:solidFill>
              </a:rPr>
              <a:t> </a:t>
            </a:r>
            <a:r>
              <a:rPr lang="pt-BR" sz="2800" dirty="0"/>
              <a:t>3 v. </a:t>
            </a:r>
            <a:endParaRPr lang="pt-BR" sz="2800" dirty="0" smtClean="0"/>
          </a:p>
          <a:p>
            <a:r>
              <a:rPr lang="pt-BR" sz="2800" dirty="0" smtClean="0"/>
              <a:t>D) terceira edição </a:t>
            </a:r>
            <a:r>
              <a:rPr lang="pt-BR" sz="2800" b="1" dirty="0">
                <a:solidFill>
                  <a:srgbClr val="FFFF00"/>
                </a:solidFill>
              </a:rPr>
              <a:t>|</a:t>
            </a:r>
            <a:r>
              <a:rPr lang="pt-BR" sz="2800" dirty="0" smtClean="0"/>
              <a:t> publicador </a:t>
            </a:r>
            <a:r>
              <a:rPr lang="pt-BR" sz="2800" dirty="0"/>
              <a:t>não identificado </a:t>
            </a:r>
            <a:r>
              <a:rPr lang="pt-BR" sz="2800" b="1" dirty="0">
                <a:solidFill>
                  <a:srgbClr val="FFFF00"/>
                </a:solidFill>
              </a:rPr>
              <a:t>|</a:t>
            </a:r>
            <a:r>
              <a:rPr lang="pt-BR" sz="2800" dirty="0" smtClean="0"/>
              <a:t> </a:t>
            </a:r>
            <a:r>
              <a:rPr lang="pt-BR" sz="2800" dirty="0"/>
              <a:t>832 p.</a:t>
            </a:r>
            <a:r>
              <a:rPr lang="pt-BR" sz="2800" dirty="0">
                <a:solidFill>
                  <a:schemeClr val="bg1">
                    <a:lumMod val="75000"/>
                  </a:schemeClr>
                </a:solidFill>
              </a:rPr>
              <a:t> </a:t>
            </a:r>
            <a:endParaRPr lang="pt-BR" sz="2800" dirty="0" smtClean="0"/>
          </a:p>
          <a:p>
            <a:r>
              <a:rPr lang="pt-BR" sz="2800" dirty="0" smtClean="0"/>
              <a:t>E) Nenhuma das anteriores</a:t>
            </a:r>
            <a:endParaRPr lang="pt-BR" sz="2800" dirty="0"/>
          </a:p>
        </p:txBody>
      </p:sp>
    </p:spTree>
    <p:extLst>
      <p:ext uri="{BB962C8B-B14F-4D97-AF65-F5344CB8AC3E}">
        <p14:creationId xmlns:p14="http://schemas.microsoft.com/office/powerpoint/2010/main" val="41880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t="1211" b="22223"/>
          <a:stretch/>
        </p:blipFill>
        <p:spPr>
          <a:xfrm>
            <a:off x="9623" y="-12261"/>
            <a:ext cx="9134376" cy="5313469"/>
          </a:xfrm>
          <a:prstGeom prst="rect">
            <a:avLst/>
          </a:prstGeom>
        </p:spPr>
      </p:pic>
      <p:sp>
        <p:nvSpPr>
          <p:cNvPr id="4" name="Título 3"/>
          <p:cNvSpPr>
            <a:spLocks noGrp="1"/>
          </p:cNvSpPr>
          <p:nvPr>
            <p:ph type="title"/>
          </p:nvPr>
        </p:nvSpPr>
        <p:spPr>
          <a:xfrm>
            <a:off x="0" y="3942184"/>
            <a:ext cx="9108504" cy="1143000"/>
          </a:xfrm>
        </p:spPr>
        <p:txBody>
          <a:bodyPr anchor="ctr">
            <a:normAutofit/>
          </a:bodyPr>
          <a:lstStyle/>
          <a:p>
            <a:pPr algn="ctr"/>
            <a:r>
              <a:rPr lang="pt-BR" sz="5400" dirty="0" smtClean="0">
                <a:solidFill>
                  <a:schemeClr val="tx1"/>
                </a:solidFill>
                <a:effectLst>
                  <a:outerShdw blurRad="38100" dist="38100" dir="2700000" algn="tl">
                    <a:srgbClr val="000000">
                      <a:alpha val="43137"/>
                    </a:srgbClr>
                  </a:outerShdw>
                </a:effectLst>
                <a:latin typeface="Calibri" pitchFamily="34" charset="0"/>
              </a:rPr>
              <a:t>Em síntese...</a:t>
            </a:r>
            <a:endParaRPr lang="pt-BR" dirty="0">
              <a:solidFill>
                <a:schemeClr val="tx1"/>
              </a:solidFill>
              <a:effectLst>
                <a:outerShdw blurRad="38100" dist="38100" dir="2700000" algn="tl">
                  <a:srgbClr val="000000">
                    <a:alpha val="43137"/>
                  </a:srgbClr>
                </a:outerShdw>
              </a:effectLst>
              <a:latin typeface="Calibri"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17" b="-1"/>
          <a:stretch/>
        </p:blipFill>
        <p:spPr bwMode="auto">
          <a:xfrm>
            <a:off x="24829" y="5471886"/>
            <a:ext cx="9083675" cy="14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557885"/>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RDA...</a:t>
            </a:r>
            <a:endParaRPr lang="pt-BR" dirty="0"/>
          </a:p>
        </p:txBody>
      </p:sp>
      <p:sp>
        <p:nvSpPr>
          <p:cNvPr id="3" name="Espaço Reservado para Conteúdo 2"/>
          <p:cNvSpPr>
            <a:spLocks noGrp="1"/>
          </p:cNvSpPr>
          <p:nvPr>
            <p:ph idx="1"/>
          </p:nvPr>
        </p:nvSpPr>
        <p:spPr/>
        <p:txBody>
          <a:bodyPr/>
          <a:lstStyle/>
          <a:p>
            <a:r>
              <a:rPr lang="pt-BR" dirty="0" smtClean="0"/>
              <a:t>Código de catalogação</a:t>
            </a:r>
          </a:p>
          <a:p>
            <a:r>
              <a:rPr lang="pt-BR" dirty="0" smtClean="0"/>
              <a:t>Substituir o AACR2r</a:t>
            </a:r>
          </a:p>
          <a:p>
            <a:r>
              <a:rPr lang="pt-BR" dirty="0" smtClean="0"/>
              <a:t>“Dar conta” do novo cenário</a:t>
            </a:r>
          </a:p>
          <a:p>
            <a:r>
              <a:rPr lang="pt-BR" dirty="0" smtClean="0"/>
              <a:t>Mudanças com compatibilidade</a:t>
            </a:r>
          </a:p>
          <a:p>
            <a:pPr>
              <a:spcAft>
                <a:spcPts val="1800"/>
              </a:spcAft>
            </a:pPr>
            <a:r>
              <a:rPr lang="pt-BR" dirty="0" smtClean="0"/>
              <a:t>Utilização atual com o Formato MARC 21</a:t>
            </a:r>
          </a:p>
          <a:p>
            <a:pPr marL="0" indent="0" algn="ctr">
              <a:buNone/>
            </a:pPr>
            <a:r>
              <a:rPr lang="pt-BR" b="1" i="1" dirty="0" smtClean="0">
                <a:solidFill>
                  <a:srgbClr val="FFFF00"/>
                </a:solidFill>
              </a:rPr>
              <a:t>É perfeito?</a:t>
            </a:r>
          </a:p>
          <a:p>
            <a:pPr marL="0" indent="0" algn="ctr">
              <a:buNone/>
            </a:pPr>
            <a:r>
              <a:rPr lang="pt-BR" b="1" i="1" dirty="0" smtClean="0">
                <a:solidFill>
                  <a:srgbClr val="FFFF00"/>
                </a:solidFill>
              </a:rPr>
              <a:t>Não, mas é o melhor que temos (por agora!)</a:t>
            </a:r>
            <a:endParaRPr lang="pt-BR" b="1" i="1" dirty="0">
              <a:solidFill>
                <a:srgbClr val="FFFF00"/>
              </a:solidFill>
            </a:endParaRPr>
          </a:p>
        </p:txBody>
      </p:sp>
    </p:spTree>
    <p:extLst>
      <p:ext uri="{BB962C8B-B14F-4D97-AF65-F5344CB8AC3E}">
        <p14:creationId xmlns:p14="http://schemas.microsoft.com/office/powerpoint/2010/main" val="115987992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274638"/>
            <a:ext cx="8686800" cy="1143000"/>
          </a:xfrm>
        </p:spPr>
        <p:txBody>
          <a:bodyPr>
            <a:normAutofit fontScale="90000"/>
          </a:bodyPr>
          <a:lstStyle/>
          <a:p>
            <a:r>
              <a:rPr lang="pt-BR" dirty="0" smtClean="0"/>
              <a:t>Entidades, atributos e relacionamentos</a:t>
            </a:r>
            <a:endParaRPr lang="pt-BR" dirty="0"/>
          </a:p>
        </p:txBody>
      </p:sp>
      <p:sp>
        <p:nvSpPr>
          <p:cNvPr id="3" name="Espaço Reservado para Conteúdo 2"/>
          <p:cNvSpPr>
            <a:spLocks noGrp="1"/>
          </p:cNvSpPr>
          <p:nvPr>
            <p:ph idx="1"/>
          </p:nvPr>
        </p:nvSpPr>
        <p:spPr/>
        <p:txBody>
          <a:bodyPr>
            <a:normAutofit fontScale="92500"/>
          </a:bodyPr>
          <a:lstStyle/>
          <a:p>
            <a:r>
              <a:rPr lang="pt-BR" b="1" dirty="0">
                <a:solidFill>
                  <a:srgbClr val="FFFF00"/>
                </a:solidFill>
              </a:rPr>
              <a:t>Entidade</a:t>
            </a:r>
            <a:r>
              <a:rPr lang="pt-BR" dirty="0"/>
              <a:t>: uma “coisa” ou um “objeto” no mundo real que pode ser identificada de forma unívoca em relação a todos os outros objetos. Uma entidade pode ser concreta ou abstrata.</a:t>
            </a:r>
          </a:p>
          <a:p>
            <a:r>
              <a:rPr lang="pt-BR" b="1" dirty="0">
                <a:solidFill>
                  <a:srgbClr val="FFFF00"/>
                </a:solidFill>
              </a:rPr>
              <a:t>Atributos</a:t>
            </a:r>
            <a:r>
              <a:rPr lang="pt-BR" dirty="0"/>
              <a:t>: as diversas características que um tipo de entidade possui, ou propriedades descritivas de cada membro de um conjunto de entidades.</a:t>
            </a:r>
          </a:p>
          <a:p>
            <a:r>
              <a:rPr lang="pt-BR" b="1" dirty="0">
                <a:solidFill>
                  <a:srgbClr val="FFFF00"/>
                </a:solidFill>
              </a:rPr>
              <a:t>Relacionamento</a:t>
            </a:r>
            <a:r>
              <a:rPr lang="pt-BR" dirty="0"/>
              <a:t>: uma associação entre uma ou várias entidades</a:t>
            </a:r>
            <a:r>
              <a:rPr lang="pt-BR" dirty="0" smtClean="0"/>
              <a:t>. </a:t>
            </a:r>
            <a:r>
              <a:rPr lang="pt-BR" sz="2600" dirty="0" smtClean="0"/>
              <a:t>(</a:t>
            </a:r>
            <a:r>
              <a:rPr lang="pt-BR" sz="2600" dirty="0"/>
              <a:t>MORENO, 2005, p. 26</a:t>
            </a:r>
            <a:r>
              <a:rPr lang="pt-BR" sz="2600" dirty="0" smtClean="0"/>
              <a:t>)</a:t>
            </a:r>
            <a:endParaRPr lang="pt-BR" sz="2600" dirty="0"/>
          </a:p>
        </p:txBody>
      </p:sp>
    </p:spTree>
    <p:extLst>
      <p:ext uri="{BB962C8B-B14F-4D97-AF65-F5344CB8AC3E}">
        <p14:creationId xmlns:p14="http://schemas.microsoft.com/office/powerpoint/2010/main" val="1448087471"/>
      </p:ext>
    </p:extLst>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ítulo 1"/>
          <p:cNvSpPr txBox="1">
            <a:spLocks/>
          </p:cNvSpPr>
          <p:nvPr/>
        </p:nvSpPr>
        <p:spPr>
          <a:xfrm>
            <a:off x="647564" y="1016732"/>
            <a:ext cx="7848872" cy="4824536"/>
          </a:xfrm>
          <a:prstGeom prst="rect">
            <a:avLst/>
          </a:prstGeom>
        </p:spPr>
        <p:txBody>
          <a:bodyPr vert="horz" lIns="91440" tIns="45720" rIns="91440" bIns="45720" rtlCol="0" anchor="ctr">
            <a:noAutofit/>
          </a:bodyPr>
          <a:lstStyle>
            <a:lvl1pPr algn="ctr" defTabSz="914400" rtl="0" eaLnBrk="1" latinLnBrk="0" hangingPunct="1">
              <a:spcBef>
                <a:spcPct val="0"/>
              </a:spcBef>
              <a:buNone/>
              <a:tabLst>
                <a:tab pos="3830638" algn="l"/>
              </a:tabLst>
              <a:defRPr sz="4400" b="1" kern="1200" cap="none" spc="50">
                <a:ln w="13335" cmpd="sng">
                  <a:solidFill>
                    <a:schemeClr val="accent1">
                      <a:lumMod val="50000"/>
                    </a:schemeClr>
                  </a:solidFill>
                  <a:prstDash val="solid"/>
                </a:ln>
                <a:solidFill>
                  <a:schemeClr val="tx1"/>
                </a:solidFill>
                <a:effectLst>
                  <a:outerShdw blurRad="38100" dist="38100" dir="2700000" algn="tl">
                    <a:srgbClr val="000000">
                      <a:alpha val="43137"/>
                    </a:srgbClr>
                  </a:outerShdw>
                </a:effectLst>
                <a:latin typeface="Calibri" pitchFamily="34" charset="0"/>
                <a:ea typeface="+mj-ea"/>
                <a:cs typeface="+mj-cs"/>
              </a:defRPr>
            </a:lvl1pPr>
          </a:lstStyle>
          <a:p>
            <a:r>
              <a:rPr lang="pt-BR" spc="0" dirty="0" smtClean="0">
                <a:ln>
                  <a:noFill/>
                </a:ln>
                <a:solidFill>
                  <a:srgbClr val="000099"/>
                </a:solidFill>
                <a:effectLst/>
              </a:rPr>
              <a:t>Bibliotecário,</a:t>
            </a:r>
            <a:br>
              <a:rPr lang="pt-BR" spc="0" dirty="0" smtClean="0">
                <a:ln>
                  <a:noFill/>
                </a:ln>
                <a:solidFill>
                  <a:srgbClr val="000099"/>
                </a:solidFill>
                <a:effectLst/>
              </a:rPr>
            </a:br>
            <a:r>
              <a:rPr lang="pt-BR" spc="0" dirty="0" smtClean="0">
                <a:ln>
                  <a:noFill/>
                </a:ln>
                <a:solidFill>
                  <a:srgbClr val="000099"/>
                </a:solidFill>
                <a:effectLst/>
              </a:rPr>
              <a:t/>
            </a:r>
            <a:br>
              <a:rPr lang="pt-BR" spc="0" dirty="0" smtClean="0">
                <a:ln>
                  <a:noFill/>
                </a:ln>
                <a:solidFill>
                  <a:srgbClr val="000099"/>
                </a:solidFill>
                <a:effectLst/>
              </a:rPr>
            </a:br>
            <a:r>
              <a:rPr lang="pt-BR" spc="0" dirty="0" smtClean="0">
                <a:ln>
                  <a:noFill/>
                </a:ln>
                <a:solidFill>
                  <a:srgbClr val="000099"/>
                </a:solidFill>
                <a:effectLst/>
              </a:rPr>
              <a:t>Você não está mais catalogando em uma </a:t>
            </a:r>
            <a:r>
              <a:rPr lang="pt-BR" spc="0" dirty="0">
                <a:ln>
                  <a:noFill/>
                </a:ln>
                <a:solidFill>
                  <a:srgbClr val="000099"/>
                </a:solidFill>
                <a:effectLst/>
              </a:rPr>
              <a:t>ficha, então não aja como se estivesse!</a:t>
            </a:r>
          </a:p>
        </p:txBody>
      </p:sp>
    </p:spTree>
    <p:extLst>
      <p:ext uri="{BB962C8B-B14F-4D97-AF65-F5344CB8AC3E}">
        <p14:creationId xmlns:p14="http://schemas.microsoft.com/office/powerpoint/2010/main" val="284503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Links</a:t>
            </a:r>
            <a:endParaRPr lang="pt-BR" dirty="0"/>
          </a:p>
        </p:txBody>
      </p:sp>
      <p:sp>
        <p:nvSpPr>
          <p:cNvPr id="3" name="Espaço Reservado para Conteúdo 2"/>
          <p:cNvSpPr>
            <a:spLocks noGrp="1"/>
          </p:cNvSpPr>
          <p:nvPr>
            <p:ph idx="1"/>
          </p:nvPr>
        </p:nvSpPr>
        <p:spPr/>
        <p:txBody>
          <a:bodyPr>
            <a:normAutofit fontScale="62500" lnSpcReduction="20000"/>
          </a:bodyPr>
          <a:lstStyle/>
          <a:p>
            <a:pPr>
              <a:spcBef>
                <a:spcPts val="1200"/>
              </a:spcBef>
              <a:spcAft>
                <a:spcPts val="600"/>
              </a:spcAft>
            </a:pPr>
            <a:r>
              <a:rPr lang="pt-BR" dirty="0" smtClean="0">
                <a:effectLst/>
              </a:rPr>
              <a:t>RDA Toolkit: </a:t>
            </a:r>
            <a:r>
              <a:rPr lang="pt-BR" dirty="0" smtClean="0">
                <a:effectLst/>
                <a:hlinkClick r:id="rId2"/>
              </a:rPr>
              <a:t>http</a:t>
            </a:r>
            <a:r>
              <a:rPr lang="pt-BR" dirty="0">
                <a:effectLst/>
                <a:hlinkClick r:id="rId2"/>
              </a:rPr>
              <a:t>://</a:t>
            </a:r>
            <a:r>
              <a:rPr lang="pt-BR" dirty="0" smtClean="0">
                <a:effectLst/>
                <a:hlinkClick r:id="rId2"/>
              </a:rPr>
              <a:t>rdatoolkit.org</a:t>
            </a:r>
            <a:r>
              <a:rPr lang="pt-BR" dirty="0" smtClean="0">
                <a:effectLst/>
              </a:rPr>
              <a:t> </a:t>
            </a:r>
            <a:endParaRPr lang="pt-BR" dirty="0">
              <a:effectLst/>
            </a:endParaRPr>
          </a:p>
          <a:p>
            <a:pPr>
              <a:spcBef>
                <a:spcPts val="1200"/>
              </a:spcBef>
              <a:spcAft>
                <a:spcPts val="600"/>
              </a:spcAft>
            </a:pPr>
            <a:r>
              <a:rPr lang="pt-BR" dirty="0" err="1" smtClean="0">
                <a:effectLst/>
              </a:rPr>
              <a:t>Who's</a:t>
            </a:r>
            <a:r>
              <a:rPr lang="pt-BR" dirty="0" smtClean="0">
                <a:effectLst/>
              </a:rPr>
              <a:t> </a:t>
            </a:r>
            <a:r>
              <a:rPr lang="pt-BR" dirty="0" err="1">
                <a:effectLst/>
              </a:rPr>
              <a:t>Cataloging</a:t>
            </a:r>
            <a:r>
              <a:rPr lang="pt-BR" dirty="0">
                <a:effectLst/>
              </a:rPr>
              <a:t> in </a:t>
            </a:r>
            <a:r>
              <a:rPr lang="pt-BR" dirty="0" smtClean="0">
                <a:effectLst/>
              </a:rPr>
              <a:t>RDA: </a:t>
            </a:r>
            <a:r>
              <a:rPr lang="pt-BR" dirty="0" smtClean="0">
                <a:effectLst/>
                <a:hlinkClick r:id="rId3"/>
              </a:rPr>
              <a:t>http</a:t>
            </a:r>
            <a:r>
              <a:rPr lang="pt-BR" dirty="0">
                <a:effectLst/>
                <a:hlinkClick r:id="rId3"/>
              </a:rPr>
              <a:t>://</a:t>
            </a:r>
            <a:r>
              <a:rPr lang="pt-BR" dirty="0" smtClean="0">
                <a:effectLst/>
                <a:hlinkClick r:id="rId3"/>
              </a:rPr>
              <a:t>rdatoolkit.org/RDA_institutions</a:t>
            </a:r>
            <a:r>
              <a:rPr lang="pt-BR" dirty="0" smtClean="0">
                <a:effectLst/>
              </a:rPr>
              <a:t> </a:t>
            </a:r>
          </a:p>
          <a:p>
            <a:pPr>
              <a:spcBef>
                <a:spcPts val="1200"/>
              </a:spcBef>
              <a:spcAft>
                <a:spcPts val="600"/>
              </a:spcAft>
            </a:pPr>
            <a:r>
              <a:rPr lang="pt-BR" dirty="0">
                <a:effectLst/>
              </a:rPr>
              <a:t>Biblioteca da UCS passa a utilizar os campos do RDA para MARC </a:t>
            </a:r>
            <a:r>
              <a:rPr lang="pt-BR" dirty="0" smtClean="0">
                <a:effectLst/>
              </a:rPr>
              <a:t>Autoridades: </a:t>
            </a:r>
            <a:r>
              <a:rPr lang="pt-BR" dirty="0" smtClean="0">
                <a:effectLst/>
                <a:hlinkClick r:id="rId4"/>
              </a:rPr>
              <a:t>http</a:t>
            </a:r>
            <a:r>
              <a:rPr lang="pt-BR" dirty="0">
                <a:effectLst/>
                <a:hlinkClick r:id="rId4"/>
              </a:rPr>
              <a:t>://</a:t>
            </a:r>
            <a:r>
              <a:rPr lang="pt-BR" dirty="0" smtClean="0">
                <a:effectLst/>
                <a:hlinkClick r:id="rId4"/>
              </a:rPr>
              <a:t>processotecnicoucs.wordpress.com/2013/02/18/biblioteca-da-ucs-passa-a-utilizar-os-campos-da-rda-para-marc-autoridades</a:t>
            </a:r>
            <a:r>
              <a:rPr lang="pt-BR" dirty="0" smtClean="0">
                <a:effectLst/>
              </a:rPr>
              <a:t> </a:t>
            </a:r>
          </a:p>
          <a:p>
            <a:pPr>
              <a:spcBef>
                <a:spcPts val="1200"/>
              </a:spcBef>
              <a:spcAft>
                <a:spcPts val="600"/>
              </a:spcAft>
            </a:pPr>
            <a:r>
              <a:rPr lang="es-ES" dirty="0">
                <a:effectLst/>
              </a:rPr>
              <a:t>Piloto para la implementación de RDA. Taller de </a:t>
            </a:r>
            <a:r>
              <a:rPr lang="es-ES" dirty="0" smtClean="0">
                <a:effectLst/>
              </a:rPr>
              <a:t>Capacitación: </a:t>
            </a:r>
            <a:r>
              <a:rPr lang="pt-BR" dirty="0" smtClean="0">
                <a:effectLst/>
                <a:hlinkClick r:id="rId5"/>
              </a:rPr>
              <a:t>http</a:t>
            </a:r>
            <a:r>
              <a:rPr lang="pt-BR" dirty="0">
                <a:effectLst/>
                <a:hlinkClick r:id="rId5"/>
              </a:rPr>
              <a:t>://</a:t>
            </a:r>
            <a:r>
              <a:rPr lang="pt-BR" dirty="0" smtClean="0">
                <a:effectLst/>
                <a:hlinkClick r:id="rId5"/>
              </a:rPr>
              <a:t>www.bibliotecanacional.gov.co/content/piloto-para-la-implementaci%C3%B3n-de-rda</a:t>
            </a:r>
            <a:r>
              <a:rPr lang="pt-BR" dirty="0" smtClean="0">
                <a:effectLst/>
              </a:rPr>
              <a:t> </a:t>
            </a:r>
          </a:p>
          <a:p>
            <a:pPr>
              <a:spcBef>
                <a:spcPts val="1200"/>
              </a:spcBef>
              <a:spcAft>
                <a:spcPts val="600"/>
              </a:spcAft>
            </a:pPr>
            <a:r>
              <a:rPr lang="pt-BR" dirty="0" smtClean="0">
                <a:effectLst/>
              </a:rPr>
              <a:t>MARC 21 </a:t>
            </a:r>
            <a:r>
              <a:rPr lang="pt-BR" dirty="0" err="1" smtClean="0">
                <a:effectLst/>
              </a:rPr>
              <a:t>Formats</a:t>
            </a:r>
            <a:r>
              <a:rPr lang="pt-BR" dirty="0">
                <a:effectLst/>
              </a:rPr>
              <a:t>: </a:t>
            </a:r>
            <a:r>
              <a:rPr lang="pt-BR" dirty="0">
                <a:effectLst/>
                <a:hlinkClick r:id="rId6"/>
              </a:rPr>
              <a:t>http://</a:t>
            </a:r>
            <a:r>
              <a:rPr lang="pt-BR" dirty="0" smtClean="0">
                <a:effectLst/>
                <a:hlinkClick r:id="rId6"/>
              </a:rPr>
              <a:t>www.loc.gov/marc</a:t>
            </a:r>
            <a:r>
              <a:rPr lang="pt-BR" dirty="0" smtClean="0">
                <a:effectLst/>
              </a:rPr>
              <a:t> </a:t>
            </a:r>
          </a:p>
          <a:p>
            <a:pPr>
              <a:spcBef>
                <a:spcPts val="1200"/>
              </a:spcBef>
              <a:spcAft>
                <a:spcPts val="600"/>
              </a:spcAft>
            </a:pPr>
            <a:r>
              <a:rPr lang="pt-BR" dirty="0" smtClean="0">
                <a:effectLst/>
              </a:rPr>
              <a:t>Library </a:t>
            </a:r>
            <a:r>
              <a:rPr lang="pt-BR" dirty="0" err="1" smtClean="0">
                <a:effectLst/>
              </a:rPr>
              <a:t>of</a:t>
            </a:r>
            <a:r>
              <a:rPr lang="pt-BR" dirty="0" smtClean="0">
                <a:effectLst/>
              </a:rPr>
              <a:t> </a:t>
            </a:r>
            <a:r>
              <a:rPr lang="pt-BR" dirty="0" err="1" smtClean="0">
                <a:effectLst/>
              </a:rPr>
              <a:t>Congress</a:t>
            </a:r>
            <a:r>
              <a:rPr lang="pt-BR" dirty="0" smtClean="0">
                <a:effectLst/>
              </a:rPr>
              <a:t> </a:t>
            </a:r>
            <a:r>
              <a:rPr lang="pt-BR" dirty="0" err="1" smtClean="0">
                <a:effectLst/>
              </a:rPr>
              <a:t>Catalog</a:t>
            </a:r>
            <a:r>
              <a:rPr lang="pt-BR" dirty="0">
                <a:effectLst/>
              </a:rPr>
              <a:t>:</a:t>
            </a:r>
            <a:r>
              <a:rPr lang="pt-BR" dirty="0" smtClean="0">
                <a:effectLst/>
              </a:rPr>
              <a:t> </a:t>
            </a:r>
            <a:r>
              <a:rPr lang="pt-BR" dirty="0">
                <a:effectLst/>
                <a:hlinkClick r:id="rId7"/>
              </a:rPr>
              <a:t>http://</a:t>
            </a:r>
            <a:r>
              <a:rPr lang="pt-BR" dirty="0" smtClean="0">
                <a:effectLst/>
                <a:hlinkClick r:id="rId7"/>
              </a:rPr>
              <a:t>catalog.loc.gov</a:t>
            </a:r>
            <a:r>
              <a:rPr lang="pt-BR" dirty="0" smtClean="0">
                <a:effectLst/>
              </a:rPr>
              <a:t> </a:t>
            </a:r>
          </a:p>
          <a:p>
            <a:pPr>
              <a:spcBef>
                <a:spcPts val="1200"/>
              </a:spcBef>
              <a:spcAft>
                <a:spcPts val="600"/>
              </a:spcAft>
            </a:pPr>
            <a:r>
              <a:rPr lang="pt-BR" dirty="0" smtClean="0">
                <a:effectLst/>
              </a:rPr>
              <a:t>Catálogo da </a:t>
            </a:r>
            <a:r>
              <a:rPr lang="pt-BR" dirty="0">
                <a:effectLst/>
              </a:rPr>
              <a:t>Biblioteca Nacional: </a:t>
            </a:r>
            <a:r>
              <a:rPr lang="pt-BR" dirty="0">
                <a:effectLst/>
                <a:hlinkClick r:id="rId8"/>
              </a:rPr>
              <a:t>http://</a:t>
            </a:r>
            <a:r>
              <a:rPr lang="pt-BR" dirty="0" smtClean="0">
                <a:effectLst/>
                <a:hlinkClick r:id="rId8"/>
              </a:rPr>
              <a:t>acervo.bn.br</a:t>
            </a:r>
            <a:r>
              <a:rPr lang="pt-BR" dirty="0" smtClean="0">
                <a:effectLst/>
              </a:rPr>
              <a:t> </a:t>
            </a:r>
            <a:endParaRPr lang="pt-BR" dirty="0">
              <a:effectLst/>
            </a:endParaRPr>
          </a:p>
        </p:txBody>
      </p:sp>
    </p:spTree>
    <p:extLst>
      <p:ext uri="{BB962C8B-B14F-4D97-AF65-F5344CB8AC3E}">
        <p14:creationId xmlns:p14="http://schemas.microsoft.com/office/powerpoint/2010/main" val="1155920830"/>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a:effectLst/>
              </a:rPr>
              <a:t>ASSUMPÇÃO, F. S.; SANTOS, P. L. V. A. da C. A utilização do </a:t>
            </a:r>
            <a:r>
              <a:rPr lang="pt-BR" dirty="0" err="1">
                <a:effectLst/>
              </a:rPr>
              <a:t>Resource</a:t>
            </a:r>
            <a:r>
              <a:rPr lang="pt-BR" dirty="0">
                <a:effectLst/>
              </a:rPr>
              <a:t> </a:t>
            </a:r>
            <a:r>
              <a:rPr lang="pt-BR" dirty="0" err="1">
                <a:effectLst/>
              </a:rPr>
              <a:t>Description</a:t>
            </a:r>
            <a:r>
              <a:rPr lang="pt-BR" dirty="0">
                <a:effectLst/>
              </a:rPr>
              <a:t> </a:t>
            </a:r>
            <a:r>
              <a:rPr lang="pt-BR" dirty="0" err="1">
                <a:effectLst/>
              </a:rPr>
              <a:t>and</a:t>
            </a:r>
            <a:r>
              <a:rPr lang="pt-BR" dirty="0">
                <a:effectLst/>
              </a:rPr>
              <a:t> Access (RDA) na criação de registros de autoridade para pessoas, famílias e entidades coletivas. </a:t>
            </a:r>
            <a:r>
              <a:rPr lang="pt-BR" i="1" dirty="0">
                <a:effectLst/>
              </a:rPr>
              <a:t>Encontros </a:t>
            </a:r>
            <a:r>
              <a:rPr lang="pt-BR" i="1" dirty="0" err="1">
                <a:effectLst/>
              </a:rPr>
              <a:t>Bibli</a:t>
            </a:r>
            <a:r>
              <a:rPr lang="pt-BR" dirty="0">
                <a:effectLst/>
              </a:rPr>
              <a:t>: revista eletrônica de Biblioteconomia e Ciência da Informação, Florianópolis, v. 18, n. 37, p. 203-226, 2013. Disponível em: &lt;</a:t>
            </a:r>
            <a:r>
              <a:rPr lang="pt-BR" u="sng" dirty="0">
                <a:effectLst/>
                <a:hlinkClick r:id="rId2"/>
              </a:rPr>
              <a:t>http://dx.doi.org/10.5007/1518-2924.2013v18n37p203</a:t>
            </a:r>
            <a:r>
              <a:rPr lang="pt-BR" dirty="0">
                <a:effectLst/>
              </a:rPr>
              <a:t>&gt;. Acesso em: 09 jun. 2014.</a:t>
            </a:r>
          </a:p>
          <a:p>
            <a:pPr marL="0" indent="0">
              <a:buNone/>
            </a:pPr>
            <a:endParaRPr lang="pt-BR" dirty="0">
              <a:effectLst/>
            </a:endParaRPr>
          </a:p>
          <a:p>
            <a:r>
              <a:rPr lang="pt-BR" dirty="0">
                <a:effectLst/>
              </a:rPr>
              <a:t>MORENO, F. P.; MÁRDERO ARELLANO, M. Á. Requisitos funcionais para registros bibliográficos – FRBR: uma apresentação. </a:t>
            </a:r>
            <a:r>
              <a:rPr lang="pt-BR" i="1" dirty="0">
                <a:effectLst/>
              </a:rPr>
              <a:t>Revista Digital de Biblioteconomia &amp; Ciência da Informação</a:t>
            </a:r>
            <a:r>
              <a:rPr lang="pt-BR" dirty="0">
                <a:effectLst/>
              </a:rPr>
              <a:t>, v. 3, n. 1, jul./dez. 2005. Disponível em: &lt;</a:t>
            </a:r>
            <a:r>
              <a:rPr lang="pt-BR" u="sng" dirty="0">
                <a:effectLst/>
                <a:hlinkClick r:id="rId3"/>
              </a:rPr>
              <a:t>http://www.sbu.unicamp.br/seer/ojs/index.php/rbci/article/view/317</a:t>
            </a:r>
            <a:r>
              <a:rPr lang="pt-BR" dirty="0">
                <a:effectLst/>
              </a:rPr>
              <a:t> &gt;. Acesso em: 09 jun. 2014</a:t>
            </a:r>
            <a:r>
              <a:rPr lang="pt-BR" dirty="0" smtClean="0">
                <a:effectLst/>
              </a:rPr>
              <a:t>.</a:t>
            </a:r>
            <a:endParaRPr lang="pt-BR" dirty="0">
              <a:effectLst/>
            </a:endParaRPr>
          </a:p>
        </p:txBody>
      </p:sp>
    </p:spTree>
    <p:extLst>
      <p:ext uri="{BB962C8B-B14F-4D97-AF65-F5344CB8AC3E}">
        <p14:creationId xmlns:p14="http://schemas.microsoft.com/office/powerpoint/2010/main" val="3487092265"/>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Links interessantes!</a:t>
            </a:r>
            <a:endParaRPr lang="pt-BR" dirty="0"/>
          </a:p>
        </p:txBody>
      </p:sp>
      <p:sp>
        <p:nvSpPr>
          <p:cNvPr id="5" name="Retângulo 4"/>
          <p:cNvSpPr/>
          <p:nvPr/>
        </p:nvSpPr>
        <p:spPr>
          <a:xfrm>
            <a:off x="800918" y="5260910"/>
            <a:ext cx="4707186"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latin typeface="Calibri" pitchFamily="34" charset="0"/>
                <a:hlinkClick r:id="rId2"/>
              </a:rPr>
              <a:t>fabricioassumpcao.com</a:t>
            </a:r>
            <a:endParaRPr lang="pt-BR" sz="3600" b="1" dirty="0">
              <a:effectLst>
                <a:outerShdw blurRad="38100" dist="38100" dir="2700000" algn="tl">
                  <a:srgbClr val="000000">
                    <a:alpha val="43137"/>
                  </a:srgbClr>
                </a:outerShdw>
              </a:effectLst>
              <a:latin typeface="Calibri" pitchFamily="34" charset="0"/>
            </a:endParaRPr>
          </a:p>
        </p:txBody>
      </p:sp>
      <p:pic>
        <p:nvPicPr>
          <p:cNvPr id="6" name="Picture 4">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 t="12041" r="3217" b="2056"/>
          <a:stretch/>
        </p:blipFill>
        <p:spPr bwMode="auto">
          <a:xfrm>
            <a:off x="5508104" y="4570800"/>
            <a:ext cx="3186485" cy="202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3401149" y="3476759"/>
            <a:ext cx="4462440"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latin typeface="Calibri" pitchFamily="34" charset="0"/>
                <a:hlinkClick r:id="rId4"/>
              </a:rPr>
              <a:t>sobrecatalogacao.com</a:t>
            </a:r>
            <a:endParaRPr lang="pt-BR" sz="3600" b="1" dirty="0">
              <a:effectLst>
                <a:outerShdw blurRad="38100" dist="38100" dir="2700000" algn="tl">
                  <a:srgbClr val="000000">
                    <a:alpha val="43137"/>
                  </a:srgbClr>
                </a:outerShdw>
              </a:effectLst>
              <a:latin typeface="Calibri" pitchFamily="34" charset="0"/>
            </a:endParaRPr>
          </a:p>
        </p:txBody>
      </p:sp>
      <p:pic>
        <p:nvPicPr>
          <p:cNvPr id="9" name="Picture 7">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45" t="12041" r="3217" b="2434"/>
          <a:stretch/>
        </p:blipFill>
        <p:spPr bwMode="auto">
          <a:xfrm>
            <a:off x="179512" y="2780928"/>
            <a:ext cx="3205127" cy="203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11" t="12983" r="3216" b="1868"/>
          <a:stretch/>
        </p:blipFill>
        <p:spPr bwMode="auto">
          <a:xfrm>
            <a:off x="5561979" y="1196752"/>
            <a:ext cx="3186485" cy="201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11"/>
          <p:cNvSpPr/>
          <p:nvPr/>
        </p:nvSpPr>
        <p:spPr>
          <a:xfrm>
            <a:off x="2736141" y="1880782"/>
            <a:ext cx="2825838"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latin typeface="Calibri" pitchFamily="34" charset="0"/>
                <a:hlinkClick r:id="rId6"/>
              </a:rPr>
              <a:t>rdatoolkit.org</a:t>
            </a:r>
            <a:endParaRPr lang="pt-BR" sz="36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066745796"/>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rotWithShape="1">
          <a:blip r:embed="rId2">
            <a:extLst>
              <a:ext uri="{28A0092B-C50C-407E-A947-70E740481C1C}">
                <a14:useLocalDpi xmlns:a14="http://schemas.microsoft.com/office/drawing/2010/main" val="0"/>
              </a:ext>
            </a:extLst>
          </a:blip>
          <a:srcRect t="10899" b="22223"/>
          <a:stretch/>
        </p:blipFill>
        <p:spPr>
          <a:xfrm>
            <a:off x="9623" y="-54622"/>
            <a:ext cx="9134376" cy="4641136"/>
          </a:xfrm>
          <a:prstGeom prst="rect">
            <a:avLst/>
          </a:prstGeom>
        </p:spPr>
      </p:pic>
      <p:sp>
        <p:nvSpPr>
          <p:cNvPr id="2" name="Título 1"/>
          <p:cNvSpPr>
            <a:spLocks noGrp="1"/>
          </p:cNvSpPr>
          <p:nvPr>
            <p:ph type="ctrTitle"/>
          </p:nvPr>
        </p:nvSpPr>
        <p:spPr>
          <a:xfrm>
            <a:off x="2134952" y="3268833"/>
            <a:ext cx="4874096" cy="1600327"/>
          </a:xfrm>
        </p:spPr>
        <p:txBody>
          <a:bodyPr anchor="ctr">
            <a:noAutofit/>
          </a:bodyPr>
          <a:lstStyle/>
          <a:p>
            <a:pPr algn="ctr"/>
            <a:r>
              <a:rPr lang="pt-BR" sz="5400" spc="0" dirty="0" smtClean="0">
                <a:ln>
                  <a:noFill/>
                </a:ln>
                <a:solidFill>
                  <a:schemeClr val="tx1"/>
                </a:solidFill>
                <a:effectLst>
                  <a:outerShdw blurRad="38100" dist="38100" dir="2700000" algn="tl">
                    <a:srgbClr val="000000">
                      <a:alpha val="43137"/>
                    </a:srgbClr>
                  </a:outerShdw>
                </a:effectLst>
                <a:latin typeface="Calibri" pitchFamily="34" charset="0"/>
              </a:rPr>
              <a:t>Obrigado!</a:t>
            </a:r>
            <a:endParaRPr lang="pt-BR" sz="5000" spc="0" dirty="0">
              <a:ln>
                <a:noFill/>
              </a:ln>
              <a:solidFill>
                <a:schemeClr val="tx1"/>
              </a:solidFill>
              <a:effectLst>
                <a:outerShdw blurRad="38100" dist="38100" dir="2700000" algn="tl">
                  <a:srgbClr val="000000">
                    <a:alpha val="43137"/>
                  </a:srgbClr>
                </a:outerShdw>
              </a:effectLst>
              <a:latin typeface="Calibri" pitchFamily="34" charset="0"/>
            </a:endParaRPr>
          </a:p>
        </p:txBody>
      </p:sp>
      <p:sp>
        <p:nvSpPr>
          <p:cNvPr id="3" name="Subtítulo 2"/>
          <p:cNvSpPr>
            <a:spLocks noGrp="1"/>
          </p:cNvSpPr>
          <p:nvPr>
            <p:ph type="subTitle" idx="1"/>
          </p:nvPr>
        </p:nvSpPr>
        <p:spPr>
          <a:xfrm>
            <a:off x="-1" y="5661248"/>
            <a:ext cx="9143999" cy="1080120"/>
          </a:xfrm>
        </p:spPr>
        <p:txBody>
          <a:bodyPr>
            <a:normAutofit/>
          </a:bodyPr>
          <a:lstStyle/>
          <a:p>
            <a:pPr algn="ctr"/>
            <a:r>
              <a:rPr lang="pt-BR" sz="3000" i="1" dirty="0" smtClean="0">
                <a:effectLst>
                  <a:outerShdw blurRad="38100" dist="38100" dir="2700000" algn="tl">
                    <a:srgbClr val="000000">
                      <a:alpha val="43137"/>
                    </a:srgbClr>
                  </a:outerShdw>
                </a:effectLst>
                <a:latin typeface="Calibri" pitchFamily="34" charset="0"/>
              </a:rPr>
              <a:t>Fabrício Silva Assumpção</a:t>
            </a:r>
          </a:p>
          <a:p>
            <a:pPr algn="ctr"/>
            <a:r>
              <a:rPr lang="pt-BR" sz="2400" dirty="0" smtClean="0">
                <a:effectLst>
                  <a:outerShdw blurRad="38100" dist="38100" dir="2700000" algn="tl">
                    <a:srgbClr val="000000">
                      <a:alpha val="43137"/>
                    </a:srgbClr>
                  </a:outerShdw>
                </a:effectLst>
                <a:latin typeface="Calibri" pitchFamily="34" charset="0"/>
                <a:hlinkClick r:id="rId3"/>
              </a:rPr>
              <a:t>fabricioassumpcao.com</a:t>
            </a:r>
            <a:r>
              <a:rPr lang="pt-BR" sz="2400" dirty="0" smtClean="0">
                <a:effectLst>
                  <a:outerShdw blurRad="38100" dist="38100" dir="2700000" algn="tl">
                    <a:srgbClr val="000000">
                      <a:alpha val="43137"/>
                    </a:srgbClr>
                  </a:outerShdw>
                </a:effectLst>
                <a:latin typeface="Calibri" pitchFamily="34" charset="0"/>
              </a:rPr>
              <a:t> | assumpcao.f@gmail.com</a:t>
            </a:r>
          </a:p>
        </p:txBody>
      </p:sp>
      <p:sp>
        <p:nvSpPr>
          <p:cNvPr id="6" name="CaixaDeTexto 5"/>
          <p:cNvSpPr txBox="1"/>
          <p:nvPr/>
        </p:nvSpPr>
        <p:spPr>
          <a:xfrm>
            <a:off x="0" y="128826"/>
            <a:ext cx="9143999" cy="707886"/>
          </a:xfrm>
          <a:prstGeom prst="rect">
            <a:avLst/>
          </a:prstGeom>
          <a:noFill/>
        </p:spPr>
        <p:txBody>
          <a:bodyPr wrap="square" rtlCol="0">
            <a:spAutoFit/>
          </a:bodyPr>
          <a:lstStyle/>
          <a:p>
            <a:pPr algn="ctr"/>
            <a:r>
              <a:rPr lang="pt-BR" sz="2000" b="1" dirty="0">
                <a:effectLst>
                  <a:outerShdw blurRad="38100" dist="38100" dir="2700000" algn="tl">
                    <a:srgbClr val="000000">
                      <a:alpha val="43137"/>
                    </a:srgbClr>
                  </a:outerShdw>
                </a:effectLst>
                <a:latin typeface="Calibri" pitchFamily="34" charset="0"/>
              </a:rPr>
              <a:t>XVII Seminário Nacional de Bibliotecas </a:t>
            </a:r>
            <a:r>
              <a:rPr lang="pt-BR" sz="2000" b="1" dirty="0" smtClean="0">
                <a:effectLst>
                  <a:outerShdw blurRad="38100" dist="38100" dir="2700000" algn="tl">
                    <a:srgbClr val="000000">
                      <a:alpha val="43137"/>
                    </a:srgbClr>
                  </a:outerShdw>
                </a:effectLst>
                <a:latin typeface="Calibri" pitchFamily="34" charset="0"/>
              </a:rPr>
              <a:t>Universitárias (SNBU)</a:t>
            </a:r>
          </a:p>
          <a:p>
            <a:pPr algn="ctr"/>
            <a:r>
              <a:rPr lang="pt-BR" sz="2000" dirty="0" smtClean="0">
                <a:effectLst>
                  <a:outerShdw blurRad="38100" dist="38100" dir="2700000" algn="tl">
                    <a:srgbClr val="000000">
                      <a:alpha val="43137"/>
                    </a:srgbClr>
                  </a:outerShdw>
                </a:effectLst>
                <a:latin typeface="Calibri" pitchFamily="34" charset="0"/>
              </a:rPr>
              <a:t>Belo </a:t>
            </a:r>
            <a:r>
              <a:rPr lang="pt-BR" sz="2000" dirty="0">
                <a:effectLst>
                  <a:outerShdw blurRad="38100" dist="38100" dir="2700000" algn="tl">
                    <a:srgbClr val="000000">
                      <a:alpha val="43137"/>
                    </a:srgbClr>
                  </a:outerShdw>
                </a:effectLst>
                <a:latin typeface="Calibri" pitchFamily="34" charset="0"/>
              </a:rPr>
              <a:t>Horizonte, 16 de novembro de 2014</a:t>
            </a:r>
          </a:p>
        </p:txBody>
      </p:sp>
    </p:spTree>
    <p:extLst>
      <p:ext uri="{BB962C8B-B14F-4D97-AF65-F5344CB8AC3E}">
        <p14:creationId xmlns:p14="http://schemas.microsoft.com/office/powerpoint/2010/main" val="29283571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olhagem">
  <a:themeElements>
    <a:clrScheme name="Folhagem">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lhagem">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lhagem">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
  <TotalTime>699</TotalTime>
  <Words>2614</Words>
  <Application>Microsoft Office PowerPoint</Application>
  <PresentationFormat>Apresentação na tela (4:3)</PresentationFormat>
  <Paragraphs>565</Paragraphs>
  <Slides>94</Slides>
  <Notes>9</Notes>
  <HiddenSlides>1</HiddenSlides>
  <MMClips>0</MMClips>
  <ScaleCrop>false</ScaleCrop>
  <HeadingPairs>
    <vt:vector size="4" baseType="variant">
      <vt:variant>
        <vt:lpstr>Tema</vt:lpstr>
      </vt:variant>
      <vt:variant>
        <vt:i4>1</vt:i4>
      </vt:variant>
      <vt:variant>
        <vt:lpstr>Títulos de slides</vt:lpstr>
      </vt:variant>
      <vt:variant>
        <vt:i4>94</vt:i4>
      </vt:variant>
    </vt:vector>
  </HeadingPairs>
  <TitlesOfParts>
    <vt:vector size="95" baseType="lpstr">
      <vt:lpstr>Folhagem</vt:lpstr>
      <vt:lpstr>Introdução ao FRBR e ao RDA</vt:lpstr>
      <vt:lpstr>Conteúdo</vt:lpstr>
      <vt:lpstr>FRBR Requisitos Funcionais para Registros Bibliográficos</vt:lpstr>
      <vt:lpstr>O que é FRBR?</vt:lpstr>
      <vt:lpstr>Modelo conceitual</vt:lpstr>
      <vt:lpstr>Registro bibliográfico atual</vt:lpstr>
      <vt:lpstr>Registro bibliográfico atual</vt:lpstr>
      <vt:lpstr>Registro bibliográfico atual</vt:lpstr>
      <vt:lpstr>Entidades, atributos e relacionamentos</vt:lpstr>
      <vt:lpstr>Entidades do Grupo 1</vt:lpstr>
      <vt:lpstr>Apresentação do PowerPoint</vt:lpstr>
      <vt:lpstr>Apresentação do PowerPoint</vt:lpstr>
      <vt:lpstr>Entidades do Grupo 2</vt:lpstr>
      <vt:lpstr>Entidades do Grupo 3</vt:lpstr>
      <vt:lpstr>Relacionamentos</vt:lpstr>
      <vt:lpstr>Relacionamentos</vt:lpstr>
      <vt:lpstr>Atributos</vt:lpstr>
      <vt:lpstr>Atributos</vt:lpstr>
      <vt:lpstr>Atributos</vt:lpstr>
      <vt:lpstr>Atributos</vt:lpstr>
      <vt:lpstr>Atributos</vt:lpstr>
      <vt:lpstr>Atributos</vt:lpstr>
      <vt:lpstr>Atributos</vt:lpstr>
      <vt:lpstr>Atributos</vt:lpstr>
      <vt:lpstr>Atributos</vt:lpstr>
      <vt:lpstr>Atributos</vt:lpstr>
      <vt:lpstr>Atributos</vt:lpstr>
      <vt:lpstr>Atributos</vt:lpstr>
      <vt:lpstr>Atributos</vt:lpstr>
      <vt:lpstr>Atributos</vt:lpstr>
      <vt:lpstr>Tarefas do usuário</vt:lpstr>
      <vt:lpstr>RDA Resource Description and Access</vt:lpstr>
      <vt:lpstr>Regras de catalogação</vt:lpstr>
      <vt:lpstr>AACR</vt:lpstr>
      <vt:lpstr>Necessidade de mudanças</vt:lpstr>
      <vt:lpstr>Apresentação do PowerPoint</vt:lpstr>
      <vt:lpstr>RDA</vt:lpstr>
      <vt:lpstr>RDA</vt:lpstr>
      <vt:lpstr>RDA</vt:lpstr>
      <vt:lpstr>Desenvolvedores</vt:lpstr>
      <vt:lpstr>Desenvolvimento</vt:lpstr>
      <vt:lpstr>Substituição do AACR2</vt:lpstr>
      <vt:lpstr>Estrutura do RDA</vt:lpstr>
      <vt:lpstr>Estrutura do RDA</vt:lpstr>
      <vt:lpstr>Registro dos Atributos</vt:lpstr>
      <vt:lpstr>Registro dos Atributos</vt:lpstr>
      <vt:lpstr>Registro dos Atributos</vt:lpstr>
      <vt:lpstr>Registro dos Atributos</vt:lpstr>
      <vt:lpstr>Registro dos Relacionamentos</vt:lpstr>
      <vt:lpstr>RDA Toolkit</vt:lpstr>
      <vt:lpstr>RDA Toolkit</vt:lpstr>
      <vt:lpstr>RDA Toolkit</vt:lpstr>
      <vt:lpstr>RDA Toolkit</vt:lpstr>
      <vt:lpstr>Quais são as mudanças?</vt:lpstr>
      <vt:lpstr>Apresentação do PowerPoint</vt:lpstr>
      <vt:lpstr>Pontuação</vt:lpstr>
      <vt:lpstr>Abreviaturas</vt:lpstr>
      <vt:lpstr>Registro e transcrição</vt:lpstr>
      <vt:lpstr>Registro e transcrição</vt:lpstr>
      <vt:lpstr>Novos elementos</vt:lpstr>
      <vt:lpstr>Novos elementos</vt:lpstr>
      <vt:lpstr>Novos elementos</vt:lpstr>
      <vt:lpstr>Elementos essenciais</vt:lpstr>
      <vt:lpstr>“Regra dos três”</vt:lpstr>
      <vt:lpstr>Designadores de relacionamento</vt:lpstr>
      <vt:lpstr>E os formatos MARC 21?</vt:lpstr>
      <vt:lpstr>RDA e MARC 21</vt:lpstr>
      <vt:lpstr>Apresentação do PowerPoint</vt:lpstr>
      <vt:lpstr>Apresentação do PowerPoint</vt:lpstr>
      <vt:lpstr>Novos campos</vt:lpstr>
      <vt:lpstr>Novos campos</vt:lpstr>
      <vt:lpstr>Apresentação do PowerPoint</vt:lpstr>
      <vt:lpstr>Apresentação do PowerPoint</vt:lpstr>
      <vt:lpstr>Utilização do RDA</vt:lpstr>
      <vt:lpstr>Utilização do RDA</vt:lpstr>
      <vt:lpstr>Biblioteca Nacional da Colômbia</vt:lpstr>
      <vt:lpstr>Utilização do RDA</vt:lpstr>
      <vt:lpstr>Transição</vt:lpstr>
      <vt:lpstr>Desafios</vt:lpstr>
      <vt:lpstr>Quiz</vt:lpstr>
      <vt:lpstr>Pergunta 1</vt:lpstr>
      <vt:lpstr>Pergunta 2</vt:lpstr>
      <vt:lpstr>Pergunta 3</vt:lpstr>
      <vt:lpstr>Pergunta 4</vt:lpstr>
      <vt:lpstr>Pergunta 5</vt:lpstr>
      <vt:lpstr>Pergunta 6</vt:lpstr>
      <vt:lpstr>Pergunta 7</vt:lpstr>
      <vt:lpstr>Em síntese...</vt:lpstr>
      <vt:lpstr>RDA...</vt:lpstr>
      <vt:lpstr>Apresentação do PowerPoint</vt:lpstr>
      <vt:lpstr>Links</vt:lpstr>
      <vt:lpstr>Referências</vt:lpstr>
      <vt:lpstr>Links interessantes!</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Fabrício Silva Assumpção</dc:creator>
  <cp:lastModifiedBy>Fabrício Silva Assumpção</cp:lastModifiedBy>
  <cp:revision>261</cp:revision>
  <dcterms:created xsi:type="dcterms:W3CDTF">2014-05-12T13:44:28Z</dcterms:created>
  <dcterms:modified xsi:type="dcterms:W3CDTF">2014-11-22T15:30:37Z</dcterms:modified>
</cp:coreProperties>
</file>